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sldIdLst>
    <p:sldId id="257" r:id="rId2"/>
    <p:sldId id="436" r:id="rId3"/>
    <p:sldId id="259" r:id="rId4"/>
    <p:sldId id="305" r:id="rId5"/>
    <p:sldId id="309" r:id="rId6"/>
    <p:sldId id="435" r:id="rId7"/>
    <p:sldId id="316" r:id="rId8"/>
    <p:sldId id="315" r:id="rId9"/>
    <p:sldId id="319" r:id="rId10"/>
    <p:sldId id="320" r:id="rId11"/>
    <p:sldId id="321" r:id="rId12"/>
    <p:sldId id="322" r:id="rId13"/>
    <p:sldId id="323" r:id="rId14"/>
    <p:sldId id="324" r:id="rId15"/>
    <p:sldId id="326" r:id="rId16"/>
    <p:sldId id="328" r:id="rId17"/>
    <p:sldId id="330" r:id="rId18"/>
    <p:sldId id="331" r:id="rId19"/>
    <p:sldId id="333" r:id="rId20"/>
    <p:sldId id="334" r:id="rId21"/>
    <p:sldId id="337" r:id="rId22"/>
    <p:sldId id="338" r:id="rId23"/>
    <p:sldId id="383" r:id="rId24"/>
    <p:sldId id="423" r:id="rId25"/>
    <p:sldId id="317" r:id="rId26"/>
    <p:sldId id="431" r:id="rId27"/>
    <p:sldId id="389" r:id="rId28"/>
    <p:sldId id="390" r:id="rId29"/>
    <p:sldId id="434" r:id="rId30"/>
    <p:sldId id="41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4" autoAdjust="0"/>
    <p:restoredTop sz="94682"/>
  </p:normalViewPr>
  <p:slideViewPr>
    <p:cSldViewPr snapToGrid="0" snapToObjects="1">
      <p:cViewPr varScale="1">
        <p:scale>
          <a:sx n="117" d="100"/>
          <a:sy n="117" d="100"/>
        </p:scale>
        <p:origin x="5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6D0E3-F6E2-FC48-83FB-52B4BFBD1DF4}" type="datetimeFigureOut">
              <a:rPr lang="en-US" smtClean="0"/>
              <a:t>11/29/22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EF3BA-DE32-C04B-A477-0C7F53AC8853}" type="slidenum">
              <a:rPr lang="en-US" smtClean="0"/>
              <a:t>‹#›</a:t>
            </a:fld>
            <a:endParaRPr lang="en-US"/>
          </a:p>
        </p:txBody>
      </p:sp>
    </p:spTree>
    <p:extLst>
      <p:ext uri="{BB962C8B-B14F-4D97-AF65-F5344CB8AC3E}">
        <p14:creationId xmlns:p14="http://schemas.microsoft.com/office/powerpoint/2010/main" val="61624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4C7CF-4715-4D84-AA95-BE45CB91ABE5}" type="slidenum">
              <a:rPr lang="en-US" smtClean="0"/>
              <a:t>1</a:t>
            </a:fld>
            <a:endParaRPr lang="en-US"/>
          </a:p>
        </p:txBody>
      </p:sp>
    </p:spTree>
    <p:extLst>
      <p:ext uri="{BB962C8B-B14F-4D97-AF65-F5344CB8AC3E}">
        <p14:creationId xmlns:p14="http://schemas.microsoft.com/office/powerpoint/2010/main" val="2416303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12</a:t>
            </a:fld>
            <a:endParaRPr lang="en-US"/>
          </a:p>
        </p:txBody>
      </p:sp>
    </p:spTree>
    <p:extLst>
      <p:ext uri="{BB962C8B-B14F-4D97-AF65-F5344CB8AC3E}">
        <p14:creationId xmlns:p14="http://schemas.microsoft.com/office/powerpoint/2010/main" val="2953369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13</a:t>
            </a:fld>
            <a:endParaRPr lang="en-US"/>
          </a:p>
        </p:txBody>
      </p:sp>
    </p:spTree>
    <p:extLst>
      <p:ext uri="{BB962C8B-B14F-4D97-AF65-F5344CB8AC3E}">
        <p14:creationId xmlns:p14="http://schemas.microsoft.com/office/powerpoint/2010/main" val="4255167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14</a:t>
            </a:fld>
            <a:endParaRPr lang="en-US"/>
          </a:p>
        </p:txBody>
      </p:sp>
    </p:spTree>
    <p:extLst>
      <p:ext uri="{BB962C8B-B14F-4D97-AF65-F5344CB8AC3E}">
        <p14:creationId xmlns:p14="http://schemas.microsoft.com/office/powerpoint/2010/main" val="4121310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15</a:t>
            </a:fld>
            <a:endParaRPr lang="en-US"/>
          </a:p>
        </p:txBody>
      </p:sp>
    </p:spTree>
    <p:extLst>
      <p:ext uri="{BB962C8B-B14F-4D97-AF65-F5344CB8AC3E}">
        <p14:creationId xmlns:p14="http://schemas.microsoft.com/office/powerpoint/2010/main" val="542579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16</a:t>
            </a:fld>
            <a:endParaRPr lang="en-US"/>
          </a:p>
        </p:txBody>
      </p:sp>
    </p:spTree>
    <p:extLst>
      <p:ext uri="{BB962C8B-B14F-4D97-AF65-F5344CB8AC3E}">
        <p14:creationId xmlns:p14="http://schemas.microsoft.com/office/powerpoint/2010/main" val="2550195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17</a:t>
            </a:fld>
            <a:endParaRPr lang="en-US"/>
          </a:p>
        </p:txBody>
      </p:sp>
    </p:spTree>
    <p:extLst>
      <p:ext uri="{BB962C8B-B14F-4D97-AF65-F5344CB8AC3E}">
        <p14:creationId xmlns:p14="http://schemas.microsoft.com/office/powerpoint/2010/main" val="1236030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18</a:t>
            </a:fld>
            <a:endParaRPr lang="en-US"/>
          </a:p>
        </p:txBody>
      </p:sp>
    </p:spTree>
    <p:extLst>
      <p:ext uri="{BB962C8B-B14F-4D97-AF65-F5344CB8AC3E}">
        <p14:creationId xmlns:p14="http://schemas.microsoft.com/office/powerpoint/2010/main" val="389343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19</a:t>
            </a:fld>
            <a:endParaRPr lang="en-US"/>
          </a:p>
        </p:txBody>
      </p:sp>
    </p:spTree>
    <p:extLst>
      <p:ext uri="{BB962C8B-B14F-4D97-AF65-F5344CB8AC3E}">
        <p14:creationId xmlns:p14="http://schemas.microsoft.com/office/powerpoint/2010/main" val="495127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20</a:t>
            </a:fld>
            <a:endParaRPr lang="en-US"/>
          </a:p>
        </p:txBody>
      </p:sp>
    </p:spTree>
    <p:extLst>
      <p:ext uri="{BB962C8B-B14F-4D97-AF65-F5344CB8AC3E}">
        <p14:creationId xmlns:p14="http://schemas.microsoft.com/office/powerpoint/2010/main" val="2875124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21</a:t>
            </a:fld>
            <a:endParaRPr lang="en-US"/>
          </a:p>
        </p:txBody>
      </p:sp>
    </p:spTree>
    <p:extLst>
      <p:ext uri="{BB962C8B-B14F-4D97-AF65-F5344CB8AC3E}">
        <p14:creationId xmlns:p14="http://schemas.microsoft.com/office/powerpoint/2010/main" val="3614985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3</a:t>
            </a:fld>
            <a:endParaRPr lang="en-US"/>
          </a:p>
        </p:txBody>
      </p:sp>
    </p:spTree>
    <p:extLst>
      <p:ext uri="{BB962C8B-B14F-4D97-AF65-F5344CB8AC3E}">
        <p14:creationId xmlns:p14="http://schemas.microsoft.com/office/powerpoint/2010/main" val="362322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22</a:t>
            </a:fld>
            <a:endParaRPr lang="en-US"/>
          </a:p>
        </p:txBody>
      </p:sp>
    </p:spTree>
    <p:extLst>
      <p:ext uri="{BB962C8B-B14F-4D97-AF65-F5344CB8AC3E}">
        <p14:creationId xmlns:p14="http://schemas.microsoft.com/office/powerpoint/2010/main" val="3929413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4749-8125-D049-BB9F-881A6DAC7177}" type="slidenum">
              <a:rPr lang="en-US" smtClean="0"/>
              <a:t>23</a:t>
            </a:fld>
            <a:endParaRPr lang="en-US"/>
          </a:p>
        </p:txBody>
      </p:sp>
    </p:spTree>
    <p:extLst>
      <p:ext uri="{BB962C8B-B14F-4D97-AF65-F5344CB8AC3E}">
        <p14:creationId xmlns:p14="http://schemas.microsoft.com/office/powerpoint/2010/main" val="4052477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Sprint Planning 2wks: 2-4 </a:t>
            </a:r>
            <a:r>
              <a:rPr lang="en-US" dirty="0" err="1"/>
              <a:t>hrs</a:t>
            </a:r>
            <a:endParaRPr lang="en-US" dirty="0"/>
          </a:p>
        </p:txBody>
      </p:sp>
      <p:sp>
        <p:nvSpPr>
          <p:cNvPr id="4" name="Slide Number Placeholder 3"/>
          <p:cNvSpPr>
            <a:spLocks noGrp="1"/>
          </p:cNvSpPr>
          <p:nvPr>
            <p:ph type="sldNum" sz="quarter" idx="10"/>
          </p:nvPr>
        </p:nvSpPr>
        <p:spPr/>
        <p:txBody>
          <a:bodyPr/>
          <a:lstStyle/>
          <a:p>
            <a:fld id="{DCA4C7CF-4715-4D84-AA95-BE45CB91ABE5}" type="slidenum">
              <a:rPr lang="en-US" smtClean="0"/>
              <a:t>24</a:t>
            </a:fld>
            <a:endParaRPr lang="en-US"/>
          </a:p>
        </p:txBody>
      </p:sp>
    </p:spTree>
    <p:extLst>
      <p:ext uri="{BB962C8B-B14F-4D97-AF65-F5344CB8AC3E}">
        <p14:creationId xmlns:p14="http://schemas.microsoft.com/office/powerpoint/2010/main" val="4183798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4C7CF-4715-4D84-AA95-BE45CB91ABE5}" type="slidenum">
              <a:rPr lang="en-US" smtClean="0"/>
              <a:t>25</a:t>
            </a:fld>
            <a:endParaRPr lang="en-US"/>
          </a:p>
        </p:txBody>
      </p:sp>
    </p:spTree>
    <p:extLst>
      <p:ext uri="{BB962C8B-B14F-4D97-AF65-F5344CB8AC3E}">
        <p14:creationId xmlns:p14="http://schemas.microsoft.com/office/powerpoint/2010/main" val="3389579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26</a:t>
            </a:fld>
            <a:endParaRPr lang="en-US"/>
          </a:p>
        </p:txBody>
      </p:sp>
    </p:spTree>
    <p:extLst>
      <p:ext uri="{BB962C8B-B14F-4D97-AF65-F5344CB8AC3E}">
        <p14:creationId xmlns:p14="http://schemas.microsoft.com/office/powerpoint/2010/main" val="924862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27</a:t>
            </a:fld>
            <a:endParaRPr lang="en-US"/>
          </a:p>
        </p:txBody>
      </p:sp>
    </p:spTree>
    <p:extLst>
      <p:ext uri="{BB962C8B-B14F-4D97-AF65-F5344CB8AC3E}">
        <p14:creationId xmlns:p14="http://schemas.microsoft.com/office/powerpoint/2010/main" val="2631699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28</a:t>
            </a:fld>
            <a:endParaRPr lang="en-US"/>
          </a:p>
        </p:txBody>
      </p:sp>
    </p:spTree>
    <p:extLst>
      <p:ext uri="{BB962C8B-B14F-4D97-AF65-F5344CB8AC3E}">
        <p14:creationId xmlns:p14="http://schemas.microsoft.com/office/powerpoint/2010/main" val="3632468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4EF3BA-DE32-C04B-A477-0C7F53AC8853}" type="slidenum">
              <a:rPr lang="en-US" smtClean="0"/>
              <a:t>29</a:t>
            </a:fld>
            <a:endParaRPr lang="en-US"/>
          </a:p>
        </p:txBody>
      </p:sp>
    </p:spTree>
    <p:extLst>
      <p:ext uri="{BB962C8B-B14F-4D97-AF65-F5344CB8AC3E}">
        <p14:creationId xmlns:p14="http://schemas.microsoft.com/office/powerpoint/2010/main" val="2559033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7388"/>
            <a:ext cx="6096000" cy="34305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8A465A-C292-4654-AC1C-26F1FE035FEF}" type="slidenum">
              <a:rPr lang="en-US" smtClean="0"/>
              <a:pPr/>
              <a:t>30</a:t>
            </a:fld>
            <a:endParaRPr lang="en-US" dirty="0"/>
          </a:p>
        </p:txBody>
      </p:sp>
    </p:spTree>
    <p:extLst>
      <p:ext uri="{BB962C8B-B14F-4D97-AF65-F5344CB8AC3E}">
        <p14:creationId xmlns:p14="http://schemas.microsoft.com/office/powerpoint/2010/main" val="244515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4</a:t>
            </a:fld>
            <a:endParaRPr lang="en-US"/>
          </a:p>
        </p:txBody>
      </p:sp>
    </p:spTree>
    <p:extLst>
      <p:ext uri="{BB962C8B-B14F-4D97-AF65-F5344CB8AC3E}">
        <p14:creationId xmlns:p14="http://schemas.microsoft.com/office/powerpoint/2010/main" val="3382796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Arial"/>
              <a:buChar char="•"/>
            </a:pPr>
            <a:r>
              <a:rPr lang="en-US" dirty="0">
                <a:ea typeface="ＭＳ Ｐゴシック" charset="-128"/>
                <a:cs typeface="ＭＳ Ｐゴシック" charset="-128"/>
              </a:rPr>
              <a:t>Potentially many responsibilities and different skills on an agile team, but only four specific roles.</a:t>
            </a:r>
          </a:p>
          <a:p>
            <a:pPr eaLnBrk="1" hangingPunct="1">
              <a:buFont typeface="Arial"/>
              <a:buChar char="•"/>
            </a:pPr>
            <a:endParaRPr lang="en-US" dirty="0">
              <a:ea typeface="ＭＳ Ｐゴシック" charset="-128"/>
              <a:cs typeface="ＭＳ Ｐゴシック" charset="-128"/>
            </a:endParaRPr>
          </a:p>
          <a:p>
            <a:pPr eaLnBrk="1" hangingPunct="1">
              <a:buFont typeface="Arial"/>
              <a:buChar char="•"/>
            </a:pPr>
            <a:r>
              <a:rPr lang="en-US" dirty="0">
                <a:ea typeface="ＭＳ Ｐゴシック" charset="-128"/>
                <a:cs typeface="ＭＳ Ｐゴシック" charset="-128"/>
              </a:rPr>
              <a:t>No team lead, business analyst, technical liaison, feature point estimator, operational project manager, etc.</a:t>
            </a:r>
            <a:endParaRPr lang="en-US" dirty="0"/>
          </a:p>
          <a:p>
            <a:pPr eaLnBrk="1" hangingPunct="1"/>
            <a:r>
              <a:rPr lang="en-US" dirty="0"/>
              <a:t>       </a:t>
            </a:r>
          </a:p>
        </p:txBody>
      </p:sp>
    </p:spTree>
    <p:extLst>
      <p:ext uri="{BB962C8B-B14F-4D97-AF65-F5344CB8AC3E}">
        <p14:creationId xmlns:p14="http://schemas.microsoft.com/office/powerpoint/2010/main" val="245275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A4C7CF-4715-4D84-AA95-BE45CB91ABE5}" type="slidenum">
              <a:rPr lang="en-US" smtClean="0"/>
              <a:t>7</a:t>
            </a:fld>
            <a:endParaRPr lang="en-US"/>
          </a:p>
        </p:txBody>
      </p:sp>
    </p:spTree>
    <p:extLst>
      <p:ext uri="{BB962C8B-B14F-4D97-AF65-F5344CB8AC3E}">
        <p14:creationId xmlns:p14="http://schemas.microsoft.com/office/powerpoint/2010/main" val="1567864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8</a:t>
            </a:fld>
            <a:endParaRPr lang="en-US"/>
          </a:p>
        </p:txBody>
      </p:sp>
    </p:spTree>
    <p:extLst>
      <p:ext uri="{BB962C8B-B14F-4D97-AF65-F5344CB8AC3E}">
        <p14:creationId xmlns:p14="http://schemas.microsoft.com/office/powerpoint/2010/main" val="124259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9</a:t>
            </a:fld>
            <a:endParaRPr lang="en-US"/>
          </a:p>
        </p:txBody>
      </p:sp>
    </p:spTree>
    <p:extLst>
      <p:ext uri="{BB962C8B-B14F-4D97-AF65-F5344CB8AC3E}">
        <p14:creationId xmlns:p14="http://schemas.microsoft.com/office/powerpoint/2010/main" val="3315475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10</a:t>
            </a:fld>
            <a:endParaRPr lang="en-US"/>
          </a:p>
        </p:txBody>
      </p:sp>
    </p:spTree>
    <p:extLst>
      <p:ext uri="{BB962C8B-B14F-4D97-AF65-F5344CB8AC3E}">
        <p14:creationId xmlns:p14="http://schemas.microsoft.com/office/powerpoint/2010/main" val="4193868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4749-8125-D049-BB9F-881A6DAC7177}" type="slidenum">
              <a:rPr lang="en-US" smtClean="0"/>
              <a:t>11</a:t>
            </a:fld>
            <a:endParaRPr lang="en-US"/>
          </a:p>
        </p:txBody>
      </p:sp>
    </p:spTree>
    <p:extLst>
      <p:ext uri="{BB962C8B-B14F-4D97-AF65-F5344CB8AC3E}">
        <p14:creationId xmlns:p14="http://schemas.microsoft.com/office/powerpoint/2010/main" val="7771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408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26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073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r Divider Page 3">
    <p:bg>
      <p:bgPr>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609600" y="4008438"/>
            <a:ext cx="10972800" cy="1143000"/>
          </a:xfrm>
          <a:prstGeom prst="rect">
            <a:avLst/>
          </a:prstGeom>
        </p:spPr>
        <p:txBody>
          <a:bodyPr vert="horz" lIns="91440" tIns="45720" rIns="91440" bIns="45720" rtlCol="0" anchor="ctr">
            <a:noAutofit/>
          </a:bodyPr>
          <a:lstStyle>
            <a:lvl1pPr algn="l">
              <a:defRPr sz="4400">
                <a:solidFill>
                  <a:schemeClr val="bg2"/>
                </a:solidFill>
              </a:defRPr>
            </a:lvl1pPr>
          </a:lstStyle>
          <a:p>
            <a:r>
              <a:rPr lang="en-US" sz="3600" b="1" dirty="0">
                <a:solidFill>
                  <a:schemeClr val="bg1"/>
                </a:solidFill>
                <a:latin typeface="Arial"/>
                <a:cs typeface="Arial"/>
              </a:rPr>
              <a:t>Title is Arial 36pt </a:t>
            </a:r>
            <a:br>
              <a:rPr lang="en-US" sz="3600" b="1" dirty="0">
                <a:solidFill>
                  <a:schemeClr val="bg1"/>
                </a:solidFill>
                <a:latin typeface="Arial"/>
                <a:cs typeface="Arial"/>
              </a:rPr>
            </a:br>
            <a:r>
              <a:rPr lang="en-US" sz="3600" b="1" dirty="0">
                <a:solidFill>
                  <a:schemeClr val="bg1"/>
                </a:solidFill>
                <a:latin typeface="Arial"/>
                <a:cs typeface="Arial"/>
              </a:rPr>
              <a:t>Bold, Two Lines</a:t>
            </a:r>
          </a:p>
        </p:txBody>
      </p:sp>
      <p:sp>
        <p:nvSpPr>
          <p:cNvPr id="11" name="Text Placeholder 14"/>
          <p:cNvSpPr>
            <a:spLocks noGrp="1"/>
          </p:cNvSpPr>
          <p:nvPr>
            <p:ph type="body" sz="quarter" idx="13" hasCustomPrompt="1"/>
          </p:nvPr>
        </p:nvSpPr>
        <p:spPr>
          <a:xfrm>
            <a:off x="609601" y="5769519"/>
            <a:ext cx="9410700" cy="620587"/>
          </a:xfrm>
        </p:spPr>
        <p:txBody>
          <a:bodyPr>
            <a:noAutofit/>
          </a:bodyPr>
          <a:lstStyle>
            <a:lvl1pPr marL="0" indent="0">
              <a:buNone/>
              <a:defRPr sz="1600" baseline="0">
                <a:solidFill>
                  <a:srgbClr val="6F6F73"/>
                </a:solidFill>
                <a:latin typeface="Arial"/>
                <a:cs typeface="Arial"/>
              </a:defRPr>
            </a:lvl1pPr>
          </a:lstStyle>
          <a:p>
            <a:pPr lvl="0"/>
            <a:r>
              <a:rPr lang="en-US" dirty="0"/>
              <a:t>Subtitle goes here</a:t>
            </a:r>
          </a:p>
          <a:p>
            <a:pPr lvl="0"/>
            <a:r>
              <a:rPr lang="en-US" dirty="0"/>
              <a:t>Date, Two lines</a:t>
            </a:r>
          </a:p>
        </p:txBody>
      </p:sp>
    </p:spTree>
    <p:extLst>
      <p:ext uri="{BB962C8B-B14F-4D97-AF65-F5344CB8AC3E}">
        <p14:creationId xmlns:p14="http://schemas.microsoft.com/office/powerpoint/2010/main" val="3436099656"/>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age 3">
    <p:spTree>
      <p:nvGrpSpPr>
        <p:cNvPr id="1" name=""/>
        <p:cNvGrpSpPr/>
        <p:nvPr/>
      </p:nvGrpSpPr>
      <p:grpSpPr>
        <a:xfrm>
          <a:off x="0" y="0"/>
          <a:ext cx="0" cy="0"/>
          <a:chOff x="0" y="0"/>
          <a:chExt cx="0" cy="0"/>
        </a:xfrm>
      </p:grpSpPr>
      <p:sp>
        <p:nvSpPr>
          <p:cNvPr id="10" name="Text Placeholder 8"/>
          <p:cNvSpPr>
            <a:spLocks noGrp="1"/>
          </p:cNvSpPr>
          <p:nvPr>
            <p:ph type="body" sz="quarter" idx="11" hasCustomPrompt="1"/>
          </p:nvPr>
        </p:nvSpPr>
        <p:spPr>
          <a:xfrm>
            <a:off x="323851" y="598488"/>
            <a:ext cx="10648949" cy="773112"/>
          </a:xfrm>
        </p:spPr>
        <p:txBody>
          <a:bodyPr>
            <a:normAutofit/>
          </a:bodyPr>
          <a:lstStyle>
            <a:lvl1pPr marL="0" indent="0">
              <a:buNone/>
              <a:defRPr sz="2800" b="1"/>
            </a:lvl1pPr>
          </a:lstStyle>
          <a:p>
            <a:pPr lvl="0"/>
            <a:r>
              <a:rPr lang="en-US" dirty="0"/>
              <a:t>Headline</a:t>
            </a:r>
          </a:p>
        </p:txBody>
      </p:sp>
      <p:sp>
        <p:nvSpPr>
          <p:cNvPr id="11" name="Text Placeholder 4"/>
          <p:cNvSpPr>
            <a:spLocks noGrp="1"/>
          </p:cNvSpPr>
          <p:nvPr>
            <p:ph type="body" sz="quarter" idx="10"/>
          </p:nvPr>
        </p:nvSpPr>
        <p:spPr>
          <a:xfrm>
            <a:off x="442862" y="1435101"/>
            <a:ext cx="11360149"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Box 22"/>
          <p:cNvSpPr txBox="1"/>
          <p:nvPr userDrawn="1"/>
        </p:nvSpPr>
        <p:spPr>
          <a:xfrm>
            <a:off x="5166371" y="6292206"/>
            <a:ext cx="1828800" cy="230832"/>
          </a:xfrm>
          <a:prstGeom prst="rect">
            <a:avLst/>
          </a:prstGeom>
          <a:noFill/>
        </p:spPr>
        <p:txBody>
          <a:bodyPr wrap="square" rtlCol="0">
            <a:spAutoFit/>
          </a:bodyPr>
          <a:lstStyle/>
          <a:p>
            <a:pPr algn="ctr"/>
            <a:fld id="{60168079-C11C-9048-AA4B-B68B32CF28D5}" type="slidenum">
              <a:rPr lang="en-US" sz="900" b="1" smtClean="0">
                <a:solidFill>
                  <a:srgbClr val="6F6F73"/>
                </a:solidFill>
                <a:latin typeface="Arial"/>
                <a:cs typeface="Arial"/>
              </a:rPr>
              <a:pPr algn="ctr"/>
              <a:t>‹#›</a:t>
            </a:fld>
            <a:endParaRPr lang="en-US" sz="900" b="1" dirty="0">
              <a:solidFill>
                <a:srgbClr val="6F6F73"/>
              </a:solidFill>
              <a:latin typeface="Arial"/>
              <a:cs typeface="Arial"/>
            </a:endParaRPr>
          </a:p>
        </p:txBody>
      </p:sp>
    </p:spTree>
    <p:extLst>
      <p:ext uri="{BB962C8B-B14F-4D97-AF65-F5344CB8AC3E}">
        <p14:creationId xmlns:p14="http://schemas.microsoft.com/office/powerpoint/2010/main" val="4228021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Page Minimal Confetti 3">
    <p:spTree>
      <p:nvGrpSpPr>
        <p:cNvPr id="1" name=""/>
        <p:cNvGrpSpPr/>
        <p:nvPr/>
      </p:nvGrpSpPr>
      <p:grpSpPr>
        <a:xfrm>
          <a:off x="0" y="0"/>
          <a:ext cx="0" cy="0"/>
          <a:chOff x="0" y="0"/>
          <a:chExt cx="0" cy="0"/>
        </a:xfrm>
      </p:grpSpPr>
      <p:sp>
        <p:nvSpPr>
          <p:cNvPr id="5" name="Text Placeholder 8"/>
          <p:cNvSpPr>
            <a:spLocks noGrp="1"/>
          </p:cNvSpPr>
          <p:nvPr>
            <p:ph type="body" sz="quarter" idx="11" hasCustomPrompt="1"/>
          </p:nvPr>
        </p:nvSpPr>
        <p:spPr>
          <a:xfrm>
            <a:off x="323851" y="598488"/>
            <a:ext cx="10648949" cy="773112"/>
          </a:xfrm>
        </p:spPr>
        <p:txBody>
          <a:bodyPr>
            <a:normAutofit/>
          </a:bodyPr>
          <a:lstStyle>
            <a:lvl1pPr marL="0" indent="0">
              <a:buNone/>
              <a:defRPr sz="2800" b="1"/>
            </a:lvl1pPr>
          </a:lstStyle>
          <a:p>
            <a:pPr lvl="0"/>
            <a:r>
              <a:rPr lang="en-US" dirty="0"/>
              <a:t>Headline</a:t>
            </a:r>
          </a:p>
        </p:txBody>
      </p:sp>
      <p:sp>
        <p:nvSpPr>
          <p:cNvPr id="6" name="Text Placeholder 4"/>
          <p:cNvSpPr>
            <a:spLocks noGrp="1"/>
          </p:cNvSpPr>
          <p:nvPr>
            <p:ph type="body" sz="quarter" idx="10"/>
          </p:nvPr>
        </p:nvSpPr>
        <p:spPr>
          <a:xfrm>
            <a:off x="442862" y="1435101"/>
            <a:ext cx="11360149" cy="4437063"/>
          </a:xfrm>
        </p:spPr>
        <p:txBody>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p:cNvSpPr txBox="1"/>
          <p:nvPr userDrawn="1"/>
        </p:nvSpPr>
        <p:spPr>
          <a:xfrm>
            <a:off x="5166371" y="6292206"/>
            <a:ext cx="1828800" cy="230832"/>
          </a:xfrm>
          <a:prstGeom prst="rect">
            <a:avLst/>
          </a:prstGeom>
          <a:noFill/>
        </p:spPr>
        <p:txBody>
          <a:bodyPr wrap="square" rtlCol="0">
            <a:spAutoFit/>
          </a:bodyPr>
          <a:lstStyle/>
          <a:p>
            <a:pPr algn="ctr"/>
            <a:fld id="{60168079-C11C-9048-AA4B-B68B32CF28D5}" type="slidenum">
              <a:rPr lang="en-US" sz="900" b="1" smtClean="0">
                <a:solidFill>
                  <a:srgbClr val="6F6F73"/>
                </a:solidFill>
                <a:latin typeface="Arial"/>
                <a:cs typeface="Arial"/>
              </a:rPr>
              <a:pPr algn="ctr"/>
              <a:t>‹#›</a:t>
            </a:fld>
            <a:endParaRPr lang="en-US" sz="900" b="1" dirty="0">
              <a:solidFill>
                <a:srgbClr val="6F6F73"/>
              </a:solidFill>
              <a:latin typeface="Arial"/>
              <a:cs typeface="Arial"/>
            </a:endParaRPr>
          </a:p>
        </p:txBody>
      </p:sp>
    </p:spTree>
    <p:extLst>
      <p:ext uri="{BB962C8B-B14F-4D97-AF65-F5344CB8AC3E}">
        <p14:creationId xmlns:p14="http://schemas.microsoft.com/office/powerpoint/2010/main" val="2169425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Content Page 3">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323851" y="598488"/>
            <a:ext cx="10648949" cy="773112"/>
          </a:xfrm>
        </p:spPr>
        <p:txBody>
          <a:bodyPr>
            <a:normAutofit/>
          </a:bodyPr>
          <a:lstStyle>
            <a:lvl1pPr marL="0" indent="0">
              <a:buNone/>
              <a:defRPr sz="2800" b="1"/>
            </a:lvl1pPr>
          </a:lstStyle>
          <a:p>
            <a:pPr lvl="0"/>
            <a:r>
              <a:rPr lang="en-US" dirty="0"/>
              <a:t>Headline</a:t>
            </a:r>
          </a:p>
        </p:txBody>
      </p:sp>
      <p:sp>
        <p:nvSpPr>
          <p:cNvPr id="13" name="Text Placeholder 4"/>
          <p:cNvSpPr>
            <a:spLocks noGrp="1"/>
          </p:cNvSpPr>
          <p:nvPr>
            <p:ph type="body" sz="quarter" idx="10"/>
          </p:nvPr>
        </p:nvSpPr>
        <p:spPr>
          <a:xfrm>
            <a:off x="442862" y="1435101"/>
            <a:ext cx="11360149" cy="4025050"/>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400"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p:cNvSpPr txBox="1"/>
          <p:nvPr userDrawn="1"/>
        </p:nvSpPr>
        <p:spPr>
          <a:xfrm>
            <a:off x="5166371" y="6292206"/>
            <a:ext cx="1828800" cy="230832"/>
          </a:xfrm>
          <a:prstGeom prst="rect">
            <a:avLst/>
          </a:prstGeom>
          <a:noFill/>
        </p:spPr>
        <p:txBody>
          <a:bodyPr wrap="square" rtlCol="0">
            <a:spAutoFit/>
          </a:bodyPr>
          <a:lstStyle/>
          <a:p>
            <a:pPr algn="ctr"/>
            <a:fld id="{60168079-C11C-9048-AA4B-B68B32CF28D5}" type="slidenum">
              <a:rPr lang="en-US" sz="900" b="1" smtClean="0">
                <a:solidFill>
                  <a:srgbClr val="6F6F73"/>
                </a:solidFill>
                <a:latin typeface="Arial"/>
                <a:cs typeface="Arial"/>
              </a:rPr>
              <a:pPr algn="ctr"/>
              <a:t>‹#›</a:t>
            </a:fld>
            <a:endParaRPr lang="en-US" sz="900" b="1" dirty="0">
              <a:solidFill>
                <a:srgbClr val="6F6F73"/>
              </a:solidFill>
              <a:latin typeface="Arial"/>
              <a:cs typeface="Arial"/>
            </a:endParaRPr>
          </a:p>
        </p:txBody>
      </p:sp>
    </p:spTree>
    <p:extLst>
      <p:ext uri="{BB962C8B-B14F-4D97-AF65-F5344CB8AC3E}">
        <p14:creationId xmlns:p14="http://schemas.microsoft.com/office/powerpoint/2010/main" val="150840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717AE2D-0FC4-484A-ACF4-72B9B9C40F76}"/>
              </a:ext>
            </a:extLst>
          </p:cNvPr>
          <p:cNvSpPr/>
          <p:nvPr userDrawn="1"/>
        </p:nvSpPr>
        <p:spPr>
          <a:xfrm>
            <a:off x="2" y="6347353"/>
            <a:ext cx="2139042" cy="510676"/>
          </a:xfrm>
          <a:prstGeom prst="rect">
            <a:avLst/>
          </a:prstGeom>
          <a:solidFill>
            <a:srgbClr val="25374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lstStyle>
            <a:lvl1pPr>
              <a:defRPr b="1" i="0" baseline="0">
                <a:solidFill>
                  <a:schemeClr val="accent1"/>
                </a:solidFill>
                <a:latin typeface="Rockwell" panose="02060603020205020403" pitchFamily="18" charset="0"/>
              </a:defRPr>
            </a:lvl1pPr>
          </a:lstStyle>
          <a:p>
            <a:r>
              <a:rPr lang="en-US" dirty="0"/>
              <a:t>Click to edit Master title style</a:t>
            </a:r>
          </a:p>
        </p:txBody>
      </p:sp>
      <p:sp>
        <p:nvSpPr>
          <p:cNvPr id="3" name="Content Placeholder 2"/>
          <p:cNvSpPr>
            <a:spLocks noGrp="1"/>
          </p:cNvSpPr>
          <p:nvPr>
            <p:ph idx="1"/>
          </p:nvPr>
        </p:nvSpPr>
        <p:spPr>
          <a:xfrm>
            <a:off x="920723" y="1885842"/>
            <a:ext cx="10515600" cy="4351338"/>
          </a:xfrm>
        </p:spPr>
        <p:txBody>
          <a:bodyPr/>
          <a:lstStyle>
            <a:lvl2pPr marL="685800" indent="-228600">
              <a:buFont typeface="Wingdings" charset="2"/>
              <a:buChar char="Ø"/>
              <a:defRPr/>
            </a:lvl2pPr>
            <a:lvl3pPr marL="1143000" indent="-228600">
              <a:buFont typeface="Wingdings" charset="2"/>
              <a:buChar char="v"/>
              <a:defRPr/>
            </a:lvl3pPr>
            <a:lvl4pPr marL="1600200" indent="-228600">
              <a:buFont typeface="Wingdings" charset="2"/>
              <a:buChar char="§"/>
              <a:defRPr/>
            </a:lvl4pPr>
            <a:lvl5pPr marL="2057400" indent="-228600">
              <a:buFont typeface="Courier New"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p:cNvSpPr/>
          <p:nvPr userDrawn="1"/>
        </p:nvSpPr>
        <p:spPr bwMode="auto">
          <a:xfrm>
            <a:off x="0" y="0"/>
            <a:ext cx="12192000" cy="365125"/>
          </a:xfrm>
          <a:prstGeom prst="rect">
            <a:avLst/>
          </a:prstGeom>
          <a:solidFill>
            <a:srgbClr val="5381AC"/>
          </a:solidFill>
          <a:ln w="9525" algn="ctr">
            <a:noFill/>
            <a:miter lim="800000"/>
            <a:headEnd/>
            <a:tailEnd/>
          </a:ln>
          <a:effectLst/>
          <a:extLst/>
        </p:spPr>
        <p:txBody>
          <a:bodyPr tIns="91440" bIns="91440" rtlCol="0" anchor="ctr"/>
          <a:lstStyle/>
          <a:p>
            <a:pPr marL="0" marR="0" lvl="0" indent="0" algn="ctr" defTabSz="914400" eaLnBrk="1" fontAlgn="auto" latinLnBrk="0" hangingPunct="1">
              <a:lnSpc>
                <a:spcPct val="100000"/>
              </a:lnSpc>
              <a:spcBef>
                <a:spcPct val="3000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20" name="Rectangle 19"/>
          <p:cNvSpPr/>
          <p:nvPr userDrawn="1"/>
        </p:nvSpPr>
        <p:spPr bwMode="auto">
          <a:xfrm>
            <a:off x="0" y="0"/>
            <a:ext cx="1231672" cy="364820"/>
          </a:xfrm>
          <a:prstGeom prst="rect">
            <a:avLst/>
          </a:prstGeom>
          <a:solidFill>
            <a:srgbClr val="002663"/>
          </a:solidFill>
          <a:ln w="9525" algn="ctr">
            <a:noFill/>
            <a:miter lim="800000"/>
            <a:headEnd/>
            <a:tailEnd/>
          </a:ln>
          <a:effectLst/>
          <a:extLst/>
        </p:spPr>
        <p:txBody>
          <a:bodyPr tIns="91440" bIns="91440" rtlCol="0" anchor="ctr"/>
          <a:lstStyle/>
          <a:p>
            <a:pPr algn="ctr" defTabSz="914400">
              <a:spcBef>
                <a:spcPct val="30000"/>
              </a:spcBef>
            </a:pPr>
            <a:endParaRPr lang="en-US">
              <a:solidFill>
                <a:srgbClr val="FFFFFF"/>
              </a:solidFill>
            </a:endParaRPr>
          </a:p>
        </p:txBody>
      </p:sp>
      <p:cxnSp>
        <p:nvCxnSpPr>
          <p:cNvPr id="22" name="Straight Connector 21"/>
          <p:cNvCxnSpPr/>
          <p:nvPr userDrawn="1"/>
        </p:nvCxnSpPr>
        <p:spPr>
          <a:xfrm>
            <a:off x="1231672" y="6164"/>
            <a:ext cx="0" cy="38284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DF54416-B106-1A46-BDA4-706CF4AD2F35}"/>
              </a:ext>
            </a:extLst>
          </p:cNvPr>
          <p:cNvCxnSpPr>
            <a:cxnSpLocks/>
          </p:cNvCxnSpPr>
          <p:nvPr userDrawn="1"/>
        </p:nvCxnSpPr>
        <p:spPr>
          <a:xfrm flipV="1">
            <a:off x="0" y="6313314"/>
            <a:ext cx="12192000" cy="33734"/>
          </a:xfrm>
          <a:prstGeom prst="line">
            <a:avLst/>
          </a:prstGeom>
          <a:ln w="57150" cmpd="sng">
            <a:solidFill>
              <a:srgbClr val="F77A05"/>
            </a:solidFill>
          </a:ln>
        </p:spPr>
        <p:style>
          <a:lnRef idx="2">
            <a:schemeClr val="accent1"/>
          </a:lnRef>
          <a:fillRef idx="0">
            <a:schemeClr val="accent1"/>
          </a:fillRef>
          <a:effectRef idx="1">
            <a:schemeClr val="accent1"/>
          </a:effectRef>
          <a:fontRef idx="minor">
            <a:schemeClr val="tx1"/>
          </a:fontRef>
        </p:style>
      </p:cxnSp>
      <p:pic>
        <p:nvPicPr>
          <p:cNvPr id="28" name="Picture 27" descr="PrimaryHorizontalOutline_Pantone.eps">
            <a:extLst>
              <a:ext uri="{FF2B5EF4-FFF2-40B4-BE49-F238E27FC236}">
                <a16:creationId xmlns:a16="http://schemas.microsoft.com/office/drawing/2014/main" id="{E1D936BC-E494-C044-82F9-3A4A865F42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23" y="6440507"/>
            <a:ext cx="1834011" cy="326401"/>
          </a:xfrm>
          <a:prstGeom prst="rect">
            <a:avLst/>
          </a:prstGeom>
        </p:spPr>
      </p:pic>
      <p:sp>
        <p:nvSpPr>
          <p:cNvPr id="17" name="TextBox 16">
            <a:extLst>
              <a:ext uri="{FF2B5EF4-FFF2-40B4-BE49-F238E27FC236}">
                <a16:creationId xmlns:a16="http://schemas.microsoft.com/office/drawing/2014/main" id="{B07E1FA6-6CB6-AA40-BA97-ECF80A4067AD}"/>
              </a:ext>
            </a:extLst>
          </p:cNvPr>
          <p:cNvSpPr txBox="1"/>
          <p:nvPr userDrawn="1"/>
        </p:nvSpPr>
        <p:spPr>
          <a:xfrm>
            <a:off x="184317" y="36959"/>
            <a:ext cx="850619" cy="307777"/>
          </a:xfrm>
          <a:prstGeom prst="rect">
            <a:avLst/>
          </a:prstGeom>
          <a:noFill/>
        </p:spPr>
        <p:txBody>
          <a:bodyPr wrap="square" lIns="0" tIns="0" rIns="0" bIns="0" rtlCol="0">
            <a:spAutoFit/>
          </a:bodyPr>
          <a:lstStyle/>
          <a:p>
            <a:pPr defTabSz="914400"/>
            <a:r>
              <a:rPr lang="en-US" sz="1000" b="1" baseline="0" dirty="0">
                <a:solidFill>
                  <a:srgbClr val="FFFFFF"/>
                </a:solidFill>
              </a:rPr>
              <a:t>SCRUM Events &amp; Artifacts</a:t>
            </a:r>
          </a:p>
        </p:txBody>
      </p:sp>
    </p:spTree>
    <p:extLst>
      <p:ext uri="{BB962C8B-B14F-4D97-AF65-F5344CB8AC3E}">
        <p14:creationId xmlns:p14="http://schemas.microsoft.com/office/powerpoint/2010/main" val="145448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19776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250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271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922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346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42894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19934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C97D7D6-B64C-6B44-90AC-4DE417CAF7C9}"/>
              </a:ext>
            </a:extLst>
          </p:cNvPr>
          <p:cNvSpPr/>
          <p:nvPr userDrawn="1"/>
        </p:nvSpPr>
        <p:spPr>
          <a:xfrm>
            <a:off x="1" y="6347353"/>
            <a:ext cx="12191999" cy="510676"/>
          </a:xfrm>
          <a:prstGeom prst="rect">
            <a:avLst/>
          </a:prstGeom>
          <a:solidFill>
            <a:srgbClr val="25374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8" name="Straight Connector 7">
            <a:extLst>
              <a:ext uri="{FF2B5EF4-FFF2-40B4-BE49-F238E27FC236}">
                <a16:creationId xmlns:a16="http://schemas.microsoft.com/office/drawing/2014/main" id="{E39CD330-F657-E04D-858A-3F0B658D702C}"/>
              </a:ext>
            </a:extLst>
          </p:cNvPr>
          <p:cNvCxnSpPr>
            <a:cxnSpLocks/>
          </p:cNvCxnSpPr>
          <p:nvPr userDrawn="1"/>
        </p:nvCxnSpPr>
        <p:spPr>
          <a:xfrm flipV="1">
            <a:off x="0" y="6313314"/>
            <a:ext cx="12192000" cy="33734"/>
          </a:xfrm>
          <a:prstGeom prst="line">
            <a:avLst/>
          </a:prstGeom>
          <a:ln w="57150" cmpd="sng">
            <a:solidFill>
              <a:srgbClr val="F77A05"/>
            </a:solidFill>
          </a:ln>
        </p:spPr>
        <p:style>
          <a:lnRef idx="2">
            <a:schemeClr val="accent1"/>
          </a:lnRef>
          <a:fillRef idx="0">
            <a:schemeClr val="accent1"/>
          </a:fillRef>
          <a:effectRef idx="1">
            <a:schemeClr val="accent1"/>
          </a:effectRef>
          <a:fontRef idx="minor">
            <a:schemeClr val="tx1"/>
          </a:fontRef>
        </p:style>
      </p:cxnSp>
      <p:pic>
        <p:nvPicPr>
          <p:cNvPr id="9" name="Picture 8" descr="PrimaryHorizontalOutline_Pantone.eps">
            <a:extLst>
              <a:ext uri="{FF2B5EF4-FFF2-40B4-BE49-F238E27FC236}">
                <a16:creationId xmlns:a16="http://schemas.microsoft.com/office/drawing/2014/main" id="{614CCEBF-D1B6-6B45-BD1C-97E7BCFF311C}"/>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82523" y="6440507"/>
            <a:ext cx="1834011" cy="326401"/>
          </a:xfrm>
          <a:prstGeom prst="rect">
            <a:avLst/>
          </a:prstGeom>
        </p:spPr>
      </p:pic>
      <p:sp>
        <p:nvSpPr>
          <p:cNvPr id="12" name="Rectangle 11">
            <a:extLst>
              <a:ext uri="{FF2B5EF4-FFF2-40B4-BE49-F238E27FC236}">
                <a16:creationId xmlns:a16="http://schemas.microsoft.com/office/drawing/2014/main" id="{20756873-348A-AD40-A615-61BF84E64E6F}"/>
              </a:ext>
            </a:extLst>
          </p:cNvPr>
          <p:cNvSpPr/>
          <p:nvPr userDrawn="1"/>
        </p:nvSpPr>
        <p:spPr>
          <a:xfrm>
            <a:off x="2514601" y="6393544"/>
            <a:ext cx="9430210" cy="369332"/>
          </a:xfrm>
          <a:prstGeom prst="rect">
            <a:avLst/>
          </a:prstGeom>
        </p:spPr>
        <p:txBody>
          <a:bodyPr wrap="square">
            <a:spAutoFit/>
          </a:bodyPr>
          <a:lstStyle/>
          <a:p>
            <a:r>
              <a:rPr lang="en-US" sz="1800" b="1" baseline="0" dirty="0">
                <a:solidFill>
                  <a:schemeClr val="bg1"/>
                </a:solidFill>
              </a:rPr>
              <a:t>                    	 IT 705 Project Management					</a:t>
            </a:r>
            <a:fld id="{F4DEC81A-D8E5-F647-B71F-A3E8B5F732BD}" type="slidenum">
              <a:rPr lang="en-US" sz="1800" b="1" baseline="0" smtClean="0">
                <a:solidFill>
                  <a:schemeClr val="bg1"/>
                </a:solidFill>
              </a:rPr>
              <a:t>‹#›</a:t>
            </a:fld>
            <a:endParaRPr lang="en-US" dirty="0"/>
          </a:p>
        </p:txBody>
      </p:sp>
      <p:sp>
        <p:nvSpPr>
          <p:cNvPr id="10" name="Rectangle 9">
            <a:extLst>
              <a:ext uri="{FF2B5EF4-FFF2-40B4-BE49-F238E27FC236}">
                <a16:creationId xmlns:a16="http://schemas.microsoft.com/office/drawing/2014/main" id="{64CAE097-5800-3A40-8B25-141BB9905088}"/>
              </a:ext>
            </a:extLst>
          </p:cNvPr>
          <p:cNvSpPr/>
          <p:nvPr userDrawn="1"/>
        </p:nvSpPr>
        <p:spPr bwMode="auto">
          <a:xfrm>
            <a:off x="0" y="0"/>
            <a:ext cx="12192000" cy="365125"/>
          </a:xfrm>
          <a:prstGeom prst="rect">
            <a:avLst/>
          </a:prstGeom>
          <a:solidFill>
            <a:srgbClr val="5381AC"/>
          </a:solidFill>
          <a:ln w="9525" algn="ctr">
            <a:noFill/>
            <a:miter lim="800000"/>
            <a:headEnd/>
            <a:tailEnd/>
          </a:ln>
          <a:effectLst/>
          <a:extLst/>
        </p:spPr>
        <p:txBody>
          <a:bodyPr tIns="91440" bIns="91440" rtlCol="0" anchor="ctr"/>
          <a:lstStyle/>
          <a:p>
            <a:pPr marL="0" marR="0" lvl="0" indent="0" algn="ctr" defTabSz="914400" eaLnBrk="1" fontAlgn="auto" latinLnBrk="0" hangingPunct="1">
              <a:lnSpc>
                <a:spcPct val="100000"/>
              </a:lnSpc>
              <a:spcBef>
                <a:spcPct val="3000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1" name="Rectangle 10">
            <a:extLst>
              <a:ext uri="{FF2B5EF4-FFF2-40B4-BE49-F238E27FC236}">
                <a16:creationId xmlns:a16="http://schemas.microsoft.com/office/drawing/2014/main" id="{0E1FA5DD-36EE-FA4D-8ED3-CB37A59514A4}"/>
              </a:ext>
            </a:extLst>
          </p:cNvPr>
          <p:cNvSpPr/>
          <p:nvPr userDrawn="1"/>
        </p:nvSpPr>
        <p:spPr bwMode="auto">
          <a:xfrm>
            <a:off x="0" y="0"/>
            <a:ext cx="1231672" cy="364820"/>
          </a:xfrm>
          <a:prstGeom prst="rect">
            <a:avLst/>
          </a:prstGeom>
          <a:solidFill>
            <a:srgbClr val="002663"/>
          </a:solidFill>
          <a:ln w="9525" algn="ctr">
            <a:noFill/>
            <a:miter lim="800000"/>
            <a:headEnd/>
            <a:tailEnd/>
          </a:ln>
          <a:effectLst/>
          <a:extLst/>
        </p:spPr>
        <p:txBody>
          <a:bodyPr tIns="91440" bIns="91440" rtlCol="0" anchor="ctr"/>
          <a:lstStyle/>
          <a:p>
            <a:pPr algn="ctr" defTabSz="914400">
              <a:spcBef>
                <a:spcPct val="30000"/>
              </a:spcBef>
            </a:pPr>
            <a:endParaRPr lang="en-US">
              <a:solidFill>
                <a:srgbClr val="FFFFFF"/>
              </a:solidFill>
            </a:endParaRPr>
          </a:p>
        </p:txBody>
      </p:sp>
      <p:sp>
        <p:nvSpPr>
          <p:cNvPr id="13" name="TextBox 12">
            <a:extLst>
              <a:ext uri="{FF2B5EF4-FFF2-40B4-BE49-F238E27FC236}">
                <a16:creationId xmlns:a16="http://schemas.microsoft.com/office/drawing/2014/main" id="{0CE39C27-F435-F64B-AC87-0896D1F72C08}"/>
              </a:ext>
            </a:extLst>
          </p:cNvPr>
          <p:cNvSpPr txBox="1"/>
          <p:nvPr userDrawn="1"/>
        </p:nvSpPr>
        <p:spPr>
          <a:xfrm>
            <a:off x="184317" y="36959"/>
            <a:ext cx="850619" cy="307777"/>
          </a:xfrm>
          <a:prstGeom prst="rect">
            <a:avLst/>
          </a:prstGeom>
          <a:noFill/>
        </p:spPr>
        <p:txBody>
          <a:bodyPr wrap="square" lIns="0" tIns="0" rIns="0" bIns="0" rtlCol="0">
            <a:spAutoFit/>
          </a:bodyPr>
          <a:lstStyle/>
          <a:p>
            <a:pPr defTabSz="914400"/>
            <a:r>
              <a:rPr lang="en-US" sz="1000" b="1" baseline="0" dirty="0">
                <a:solidFill>
                  <a:srgbClr val="FFFFFF"/>
                </a:solidFill>
              </a:rPr>
              <a:t>SCRUM Events &amp; Artifacts</a:t>
            </a:r>
          </a:p>
        </p:txBody>
      </p:sp>
      <p:cxnSp>
        <p:nvCxnSpPr>
          <p:cNvPr id="14" name="Straight Connector 13">
            <a:extLst>
              <a:ext uri="{FF2B5EF4-FFF2-40B4-BE49-F238E27FC236}">
                <a16:creationId xmlns:a16="http://schemas.microsoft.com/office/drawing/2014/main" id="{067C178A-501E-A54C-B64A-C0674F3FF2DA}"/>
              </a:ext>
            </a:extLst>
          </p:cNvPr>
          <p:cNvCxnSpPr/>
          <p:nvPr userDrawn="1"/>
        </p:nvCxnSpPr>
        <p:spPr>
          <a:xfrm>
            <a:off x="1231672" y="6164"/>
            <a:ext cx="0" cy="38284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775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780" y="1791018"/>
            <a:ext cx="10972800" cy="1143000"/>
          </a:xfrm>
        </p:spPr>
        <p:txBody>
          <a:bodyPr/>
          <a:lstStyle/>
          <a:p>
            <a:r>
              <a:rPr lang="en-US" dirty="0">
                <a:solidFill>
                  <a:schemeClr val="tx1"/>
                </a:solidFill>
                <a:latin typeface="Garamond" panose="02020404030301010803" pitchFamily="18" charset="0"/>
              </a:rPr>
              <a:t>SCRUM EVENTS AND ARTIFACTS</a:t>
            </a:r>
          </a:p>
        </p:txBody>
      </p:sp>
      <p:sp>
        <p:nvSpPr>
          <p:cNvPr id="3" name="Text Placeholder 2"/>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76554036"/>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Sprint Planning</a:t>
            </a:r>
          </a:p>
        </p:txBody>
      </p:sp>
      <p:sp>
        <p:nvSpPr>
          <p:cNvPr id="5" name="Content Placeholder 4"/>
          <p:cNvSpPr>
            <a:spLocks noGrp="1"/>
          </p:cNvSpPr>
          <p:nvPr>
            <p:ph type="body" sz="quarter" idx="10"/>
          </p:nvPr>
        </p:nvSpPr>
        <p:spPr>
          <a:xfrm>
            <a:off x="2108200" y="1090353"/>
            <a:ext cx="8268058" cy="4335758"/>
          </a:xfrm>
        </p:spPr>
        <p:txBody>
          <a:bodyPr>
            <a:normAutofit lnSpcReduction="10000"/>
          </a:bodyPr>
          <a:lstStyle/>
          <a:p>
            <a:pPr marL="0" indent="0">
              <a:spcAft>
                <a:spcPts val="600"/>
              </a:spcAft>
              <a:buNone/>
            </a:pPr>
            <a:r>
              <a:rPr lang="en-US" dirty="0"/>
              <a:t>Purpose: Plan the work of the next Sprint</a:t>
            </a:r>
          </a:p>
          <a:p>
            <a:pPr marL="0" indent="0">
              <a:spcAft>
                <a:spcPts val="600"/>
              </a:spcAft>
              <a:buNone/>
            </a:pPr>
            <a:r>
              <a:rPr lang="en-US" dirty="0"/>
              <a:t>Attendees: Scrum Team </a:t>
            </a:r>
          </a:p>
          <a:p>
            <a:pPr marL="0" indent="0">
              <a:spcAft>
                <a:spcPts val="600"/>
              </a:spcAft>
              <a:buNone/>
            </a:pPr>
            <a:r>
              <a:rPr lang="en-US" dirty="0"/>
              <a:t>Steps:</a:t>
            </a:r>
          </a:p>
          <a:p>
            <a:pPr marL="569913" lvl="1" indent="-342900">
              <a:spcAft>
                <a:spcPts val="600"/>
              </a:spcAft>
              <a:buFont typeface="Arial" pitchFamily="34" charset="0"/>
              <a:buChar char="•"/>
            </a:pPr>
            <a:r>
              <a:rPr lang="en-US" sz="1800" dirty="0"/>
              <a:t>Review / Create Sprint Goal  </a:t>
            </a:r>
          </a:p>
          <a:p>
            <a:pPr marL="569913" lvl="1" indent="-342900">
              <a:spcAft>
                <a:spcPts val="600"/>
              </a:spcAft>
              <a:buFont typeface="Arial" pitchFamily="34" charset="0"/>
              <a:buChar char="•"/>
            </a:pPr>
            <a:r>
              <a:rPr lang="en-US" sz="1800" dirty="0"/>
              <a:t>Review selected Stories as a group</a:t>
            </a:r>
          </a:p>
          <a:p>
            <a:pPr marL="969963" lvl="2" indent="-342900">
              <a:spcAft>
                <a:spcPts val="600"/>
              </a:spcAft>
            </a:pPr>
            <a:r>
              <a:rPr lang="en-US" sz="1600" dirty="0"/>
              <a:t>Collaborate on order of stories</a:t>
            </a:r>
          </a:p>
          <a:p>
            <a:pPr marL="569913" lvl="1" indent="-342900">
              <a:spcAft>
                <a:spcPts val="600"/>
              </a:spcAft>
              <a:buFont typeface="Arial" pitchFamily="34" charset="0"/>
              <a:buChar char="•"/>
            </a:pPr>
            <a:r>
              <a:rPr lang="en-US" sz="1800" dirty="0"/>
              <a:t>Sign up for work</a:t>
            </a:r>
          </a:p>
          <a:p>
            <a:pPr marL="569913" lvl="1" indent="-342900">
              <a:spcAft>
                <a:spcPts val="600"/>
              </a:spcAft>
              <a:buFont typeface="Arial" pitchFamily="34" charset="0"/>
              <a:buChar char="•"/>
            </a:pPr>
            <a:r>
              <a:rPr lang="en-US" sz="1800" dirty="0"/>
              <a:t>Task out the selected stories</a:t>
            </a:r>
          </a:p>
          <a:p>
            <a:pPr marL="569913" lvl="1" indent="-342900">
              <a:spcAft>
                <a:spcPts val="600"/>
              </a:spcAft>
              <a:buFont typeface="Arial" pitchFamily="34" charset="0"/>
              <a:buChar char="•"/>
            </a:pPr>
            <a:r>
              <a:rPr lang="en-US" sz="1800" dirty="0"/>
              <a:t>Load balance if necessary</a:t>
            </a:r>
          </a:p>
          <a:p>
            <a:pPr marL="569913" lvl="1" indent="-342900">
              <a:spcAft>
                <a:spcPts val="600"/>
              </a:spcAft>
              <a:buFont typeface="Arial" pitchFamily="34" charset="0"/>
              <a:buChar char="•"/>
            </a:pPr>
            <a:r>
              <a:rPr lang="en-US" sz="1800" dirty="0"/>
              <a:t>Consensus Check</a:t>
            </a:r>
          </a:p>
        </p:txBody>
      </p:sp>
      <p:pic>
        <p:nvPicPr>
          <p:cNvPr id="4" name="Picture 3" descr="Sprint Planni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17868" y="2097899"/>
            <a:ext cx="3007332" cy="2601912"/>
          </a:xfrm>
          <a:prstGeom prst="rect">
            <a:avLst/>
          </a:prstGeom>
        </p:spPr>
      </p:pic>
    </p:spTree>
    <p:extLst>
      <p:ext uri="{BB962C8B-B14F-4D97-AF65-F5344CB8AC3E}">
        <p14:creationId xmlns:p14="http://schemas.microsoft.com/office/powerpoint/2010/main" val="351953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Sprint Planning</a:t>
            </a:r>
          </a:p>
        </p:txBody>
      </p:sp>
      <p:sp>
        <p:nvSpPr>
          <p:cNvPr id="3" name="Content Placeholder 2"/>
          <p:cNvSpPr>
            <a:spLocks noGrp="1"/>
          </p:cNvSpPr>
          <p:nvPr>
            <p:ph type="body" sz="quarter" idx="10"/>
          </p:nvPr>
        </p:nvSpPr>
        <p:spPr>
          <a:xfrm>
            <a:off x="1856146" y="1167320"/>
            <a:ext cx="4979136" cy="4704844"/>
          </a:xfrm>
        </p:spPr>
        <p:txBody>
          <a:bodyPr/>
          <a:lstStyle/>
          <a:p>
            <a:pPr marL="0" indent="0">
              <a:spcAft>
                <a:spcPts val="600"/>
              </a:spcAft>
              <a:buNone/>
            </a:pPr>
            <a:r>
              <a:rPr lang="en-US" dirty="0"/>
              <a:t>Team should leave meeting with:</a:t>
            </a:r>
          </a:p>
          <a:p>
            <a:pPr marL="569913" lvl="1" indent="-342900">
              <a:spcAft>
                <a:spcPts val="600"/>
              </a:spcAft>
              <a:buFont typeface="Arial" pitchFamily="34" charset="0"/>
              <a:buChar char="•"/>
            </a:pPr>
            <a:r>
              <a:rPr lang="en-US" dirty="0"/>
              <a:t>Value prioritized list of stories</a:t>
            </a:r>
          </a:p>
          <a:p>
            <a:pPr marL="569913" lvl="1" indent="-342900">
              <a:spcAft>
                <a:spcPts val="600"/>
              </a:spcAft>
              <a:buFont typeface="Arial" pitchFamily="34" charset="0"/>
              <a:buChar char="•"/>
            </a:pPr>
            <a:r>
              <a:rPr lang="en-US" dirty="0"/>
              <a:t>Detailed plan for accomplishing the work</a:t>
            </a:r>
          </a:p>
          <a:p>
            <a:pPr marL="803275" lvl="2" indent="-342900">
              <a:spcBef>
                <a:spcPts val="0"/>
              </a:spcBef>
              <a:spcAft>
                <a:spcPts val="600"/>
              </a:spcAft>
              <a:buFont typeface="Arial" pitchFamily="34" charset="0"/>
              <a:buChar char="•"/>
            </a:pPr>
            <a:r>
              <a:rPr lang="en-US" dirty="0"/>
              <a:t>Expressed as tasks</a:t>
            </a:r>
          </a:p>
          <a:p>
            <a:pPr marL="569913" lvl="1" indent="-342900">
              <a:spcAft>
                <a:spcPts val="600"/>
              </a:spcAft>
              <a:buFont typeface="Arial" pitchFamily="34" charset="0"/>
              <a:buChar char="•"/>
            </a:pPr>
            <a:r>
              <a:rPr lang="en-US" dirty="0"/>
              <a:t>Belief that all the work can be completed</a:t>
            </a:r>
          </a:p>
          <a:p>
            <a:pPr marL="803275" lvl="2" indent="-342900">
              <a:spcBef>
                <a:spcPts val="0"/>
              </a:spcBef>
              <a:spcAft>
                <a:spcPts val="600"/>
              </a:spcAft>
              <a:buFont typeface="Arial" pitchFamily="34" charset="0"/>
              <a:buChar char="•"/>
            </a:pPr>
            <a:r>
              <a:rPr lang="en-US" u="sng" dirty="0"/>
              <a:t>Without working extra hours</a:t>
            </a:r>
          </a:p>
        </p:txBody>
      </p:sp>
      <p:pic>
        <p:nvPicPr>
          <p:cNvPr id="4" name="Picture 3" descr="Sprint Backlo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3920" y="1798638"/>
            <a:ext cx="4025156" cy="2783074"/>
          </a:xfrm>
          <a:prstGeom prst="rect">
            <a:avLst/>
          </a:prstGeom>
        </p:spPr>
      </p:pic>
    </p:spTree>
    <p:extLst>
      <p:ext uri="{BB962C8B-B14F-4D97-AF65-F5344CB8AC3E}">
        <p14:creationId xmlns:p14="http://schemas.microsoft.com/office/powerpoint/2010/main" val="3805267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After the Sprint Planning Meeting</a:t>
            </a:r>
          </a:p>
        </p:txBody>
      </p:sp>
      <p:sp>
        <p:nvSpPr>
          <p:cNvPr id="3" name="Content Placeholder 2"/>
          <p:cNvSpPr>
            <a:spLocks noGrp="1"/>
          </p:cNvSpPr>
          <p:nvPr>
            <p:ph type="body" sz="quarter" idx="10"/>
          </p:nvPr>
        </p:nvSpPr>
        <p:spPr>
          <a:xfrm>
            <a:off x="993775" y="1371600"/>
            <a:ext cx="7272602" cy="4729163"/>
          </a:xfrm>
        </p:spPr>
        <p:txBody>
          <a:bodyPr>
            <a:normAutofit/>
          </a:bodyPr>
          <a:lstStyle/>
          <a:p>
            <a:pPr marL="0" indent="0">
              <a:spcAft>
                <a:spcPts val="600"/>
              </a:spcAft>
              <a:buNone/>
            </a:pPr>
            <a:r>
              <a:rPr lang="en-US" dirty="0"/>
              <a:t>Scrum assumes that the goal(s) for the sprint are “locked” or “sealed” after the planning meeting</a:t>
            </a:r>
          </a:p>
          <a:p>
            <a:pPr marL="569913" lvl="1" indent="-342900">
              <a:spcAft>
                <a:spcPts val="600"/>
              </a:spcAft>
              <a:buFont typeface="Arial" pitchFamily="34" charset="0"/>
              <a:buChar char="•"/>
            </a:pPr>
            <a:r>
              <a:rPr lang="en-US" sz="2000" dirty="0"/>
              <a:t>Individual stories may change as the team and product owner negotiate scope</a:t>
            </a:r>
          </a:p>
          <a:p>
            <a:pPr marL="569913" lvl="1" indent="-342900">
              <a:spcAft>
                <a:spcPts val="600"/>
              </a:spcAft>
              <a:buFont typeface="Arial" pitchFamily="34" charset="0"/>
              <a:buChar char="•"/>
            </a:pPr>
            <a:r>
              <a:rPr lang="en-US" sz="2000" dirty="0"/>
              <a:t>Sprint is canceled if goal(s) change</a:t>
            </a:r>
          </a:p>
          <a:p>
            <a:pPr marL="803275" lvl="2" indent="-342900">
              <a:spcAft>
                <a:spcPts val="600"/>
              </a:spcAft>
              <a:buFont typeface="Wingdings" pitchFamily="2" charset="2"/>
              <a:buChar char="Ø"/>
            </a:pPr>
            <a:r>
              <a:rPr lang="en-US" sz="1800" dirty="0"/>
              <a:t>A new sprint planning meeting is initiated</a:t>
            </a:r>
          </a:p>
          <a:p>
            <a:pPr marL="569913" lvl="1" indent="-342900">
              <a:spcAft>
                <a:spcPts val="600"/>
              </a:spcAft>
              <a:buFont typeface="Arial" pitchFamily="34" charset="0"/>
              <a:buChar char="•"/>
            </a:pPr>
            <a:r>
              <a:rPr lang="en-US" sz="2000" dirty="0"/>
              <a:t>In practice, it is rarely a good idea to cancel a sprint</a:t>
            </a:r>
          </a:p>
          <a:p>
            <a:pPr marL="746125" lvl="2" indent="-285750">
              <a:spcAft>
                <a:spcPts val="600"/>
              </a:spcAft>
              <a:buFont typeface="Wingdings" pitchFamily="2" charset="2"/>
              <a:buChar char="Ø"/>
            </a:pPr>
            <a:r>
              <a:rPr lang="en-US" sz="1800" dirty="0"/>
              <a:t>Incredibly wasteful </a:t>
            </a:r>
          </a:p>
        </p:txBody>
      </p:sp>
      <p:pic>
        <p:nvPicPr>
          <p:cNvPr id="4" name="Picture 3" descr="Sprint Executio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6377" y="1371600"/>
            <a:ext cx="2969635" cy="2726717"/>
          </a:xfrm>
          <a:prstGeom prst="rect">
            <a:avLst/>
          </a:prstGeom>
        </p:spPr>
      </p:pic>
    </p:spTree>
    <p:extLst>
      <p:ext uri="{BB962C8B-B14F-4D97-AF65-F5344CB8AC3E}">
        <p14:creationId xmlns:p14="http://schemas.microsoft.com/office/powerpoint/2010/main" val="381261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New stories entering the sprint</a:t>
            </a:r>
          </a:p>
        </p:txBody>
      </p:sp>
      <p:sp>
        <p:nvSpPr>
          <p:cNvPr id="3" name="Content Placeholder 2"/>
          <p:cNvSpPr>
            <a:spLocks noGrp="1"/>
          </p:cNvSpPr>
          <p:nvPr>
            <p:ph type="body" sz="quarter" idx="10"/>
          </p:nvPr>
        </p:nvSpPr>
        <p:spPr>
          <a:xfrm>
            <a:off x="100013" y="1231901"/>
            <a:ext cx="9086849" cy="4868862"/>
          </a:xfrm>
        </p:spPr>
        <p:txBody>
          <a:bodyPr>
            <a:normAutofit fontScale="92500" lnSpcReduction="10000"/>
          </a:bodyPr>
          <a:lstStyle/>
          <a:p>
            <a:pPr marL="0" indent="0">
              <a:spcAft>
                <a:spcPts val="600"/>
              </a:spcAft>
              <a:buNone/>
            </a:pPr>
            <a:r>
              <a:rPr lang="en-US" dirty="0"/>
              <a:t>Sealing the sprint is often difficult initially</a:t>
            </a:r>
          </a:p>
          <a:p>
            <a:pPr marL="569913" lvl="1" indent="-342900">
              <a:spcAft>
                <a:spcPts val="600"/>
              </a:spcAft>
              <a:buFont typeface="Arial" pitchFamily="34" charset="0"/>
              <a:buChar char="•"/>
            </a:pPr>
            <a:r>
              <a:rPr lang="en-US" sz="2000" dirty="0"/>
              <a:t>Stakeholders have back channel access</a:t>
            </a:r>
          </a:p>
          <a:p>
            <a:pPr marL="569913" lvl="1" indent="-342900">
              <a:spcAft>
                <a:spcPts val="600"/>
              </a:spcAft>
              <a:buFont typeface="Arial" pitchFamily="34" charset="0"/>
              <a:buChar char="•"/>
            </a:pPr>
            <a:r>
              <a:rPr lang="en-US" sz="2000" dirty="0"/>
              <a:t>Developers want to be helpful</a:t>
            </a:r>
          </a:p>
          <a:p>
            <a:pPr marL="569913" lvl="1" indent="-342900">
              <a:spcAft>
                <a:spcPts val="600"/>
              </a:spcAft>
              <a:buFont typeface="Arial" pitchFamily="34" charset="0"/>
              <a:buChar char="•"/>
            </a:pPr>
            <a:r>
              <a:rPr lang="en-US" sz="2000" dirty="0"/>
              <a:t>Team lacks a sense of collective ownership for the Sprint goal &amp; backlog</a:t>
            </a:r>
          </a:p>
          <a:p>
            <a:pPr marL="0" indent="0">
              <a:spcAft>
                <a:spcPts val="600"/>
              </a:spcAft>
              <a:buNone/>
            </a:pPr>
            <a:r>
              <a:rPr lang="en-US" dirty="0"/>
              <a:t>New stories lower the team’s performance</a:t>
            </a:r>
          </a:p>
          <a:p>
            <a:pPr marL="569913" lvl="1" indent="-342900">
              <a:spcAft>
                <a:spcPts val="600"/>
              </a:spcAft>
              <a:buFont typeface="Arial" pitchFamily="34" charset="0"/>
              <a:buChar char="•"/>
            </a:pPr>
            <a:r>
              <a:rPr lang="en-US" dirty="0"/>
              <a:t>Require extra effort for the team to understand the request and define tasks</a:t>
            </a:r>
          </a:p>
          <a:p>
            <a:pPr marL="569913" lvl="1" indent="-342900">
              <a:spcAft>
                <a:spcPts val="600"/>
              </a:spcAft>
              <a:buFont typeface="Arial" pitchFamily="34" charset="0"/>
              <a:buChar char="•"/>
            </a:pPr>
            <a:r>
              <a:rPr lang="en-US" dirty="0"/>
              <a:t>Team loses focus</a:t>
            </a:r>
            <a:br>
              <a:rPr lang="en-US" dirty="0"/>
            </a:br>
            <a:endParaRPr lang="en-US" dirty="0"/>
          </a:p>
          <a:p>
            <a:pPr marL="0" indent="0">
              <a:spcAft>
                <a:spcPts val="600"/>
              </a:spcAft>
              <a:buNone/>
            </a:pPr>
            <a:r>
              <a:rPr lang="en-US" b="1" i="1" dirty="0">
                <a:solidFill>
                  <a:srgbClr val="C00000"/>
                </a:solidFill>
              </a:rPr>
              <a:t>TEAM DERIVED USER STORIES DO NOT IMPACT PERFORMANCE</a:t>
            </a:r>
          </a:p>
          <a:p>
            <a:pPr lvl="1">
              <a:spcAft>
                <a:spcPts val="600"/>
              </a:spcAft>
            </a:pPr>
            <a:r>
              <a:rPr lang="en-US" b="1" i="1" dirty="0">
                <a:solidFill>
                  <a:srgbClr val="C00000"/>
                </a:solidFill>
              </a:rPr>
              <a:t>Team may discover necessary work to achieve goal. That freedom is necessary to deliver sprint goal.</a:t>
            </a:r>
          </a:p>
          <a:p>
            <a:pPr lvl="1" indent="0">
              <a:buNone/>
            </a:pPr>
            <a:endParaRPr lang="en-US" sz="2000" dirty="0"/>
          </a:p>
          <a:p>
            <a:pPr lvl="1" indent="0">
              <a:buNone/>
            </a:pPr>
            <a:endParaRPr lang="en-US" dirty="0"/>
          </a:p>
        </p:txBody>
      </p:sp>
      <p:pic>
        <p:nvPicPr>
          <p:cNvPr id="6" name="Picture 5" descr="Sprint Executio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27066" y="1472382"/>
            <a:ext cx="2969635" cy="2726717"/>
          </a:xfrm>
          <a:prstGeom prst="rect">
            <a:avLst/>
          </a:prstGeom>
        </p:spPr>
      </p:pic>
    </p:spTree>
    <p:extLst>
      <p:ext uri="{BB962C8B-B14F-4D97-AF65-F5344CB8AC3E}">
        <p14:creationId xmlns:p14="http://schemas.microsoft.com/office/powerpoint/2010/main" val="345835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Adopt a Zero Sum Approach</a:t>
            </a:r>
          </a:p>
        </p:txBody>
      </p:sp>
      <p:sp>
        <p:nvSpPr>
          <p:cNvPr id="3" name="Content Placeholder 2"/>
          <p:cNvSpPr>
            <a:spLocks noGrp="1"/>
          </p:cNvSpPr>
          <p:nvPr>
            <p:ph type="body" sz="quarter" idx="10"/>
          </p:nvPr>
        </p:nvSpPr>
        <p:spPr>
          <a:xfrm>
            <a:off x="1856147" y="1435101"/>
            <a:ext cx="5517961" cy="4437063"/>
          </a:xfrm>
        </p:spPr>
        <p:txBody>
          <a:bodyPr/>
          <a:lstStyle/>
          <a:p>
            <a:pPr marL="0" indent="0">
              <a:buNone/>
            </a:pPr>
            <a:r>
              <a:rPr lang="en-US" dirty="0"/>
              <a:t>Individual and Team capacity is always a zero sum game.</a:t>
            </a:r>
          </a:p>
          <a:p>
            <a:pPr>
              <a:buFont typeface="Arial" pitchFamily="34" charset="0"/>
              <a:buChar char="•"/>
            </a:pPr>
            <a:r>
              <a:rPr lang="en-US" sz="2000" dirty="0"/>
              <a:t>Each new request reduces the capacity of the team to complete a planned item</a:t>
            </a:r>
          </a:p>
          <a:p>
            <a:pPr>
              <a:buFont typeface="Arial" pitchFamily="34" charset="0"/>
              <a:buChar char="•"/>
            </a:pPr>
            <a:r>
              <a:rPr lang="en-US" sz="2000" dirty="0"/>
              <a:t>If something is added, items of equal value must always be removed</a:t>
            </a:r>
          </a:p>
          <a:p>
            <a:pPr lvl="1" indent="-342900">
              <a:buFont typeface="Wingdings" pitchFamily="2" charset="2"/>
              <a:buChar char="Ø"/>
            </a:pPr>
            <a:r>
              <a:rPr lang="en-US" sz="1600" dirty="0"/>
              <a:t>Only if team agrees with the swap</a:t>
            </a:r>
          </a:p>
        </p:txBody>
      </p:sp>
      <p:pic>
        <p:nvPicPr>
          <p:cNvPr id="6" name="Picture 5" descr="Sprint Executio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98366" y="700857"/>
            <a:ext cx="2969635" cy="2726717"/>
          </a:xfrm>
          <a:prstGeom prst="rect">
            <a:avLst/>
          </a:prstGeom>
        </p:spPr>
      </p:pic>
    </p:spTree>
    <p:extLst>
      <p:ext uri="{BB962C8B-B14F-4D97-AF65-F5344CB8AC3E}">
        <p14:creationId xmlns:p14="http://schemas.microsoft.com/office/powerpoint/2010/main" val="3345663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Daily SCRUM</a:t>
            </a:r>
          </a:p>
        </p:txBody>
      </p:sp>
      <p:sp>
        <p:nvSpPr>
          <p:cNvPr id="4" name="Content Placeholder 3"/>
          <p:cNvSpPr>
            <a:spLocks noGrp="1"/>
          </p:cNvSpPr>
          <p:nvPr>
            <p:ph type="body" sz="quarter" idx="10"/>
          </p:nvPr>
        </p:nvSpPr>
        <p:spPr>
          <a:xfrm>
            <a:off x="2133600" y="1219201"/>
            <a:ext cx="8242658" cy="4652963"/>
          </a:xfrm>
        </p:spPr>
        <p:txBody>
          <a:bodyPr>
            <a:normAutofit/>
          </a:bodyPr>
          <a:lstStyle/>
          <a:p>
            <a:pPr marL="0" indent="0">
              <a:buNone/>
            </a:pPr>
            <a:r>
              <a:rPr lang="en-US" dirty="0"/>
              <a:t>Purpose:  Keep the team in synch</a:t>
            </a:r>
          </a:p>
          <a:p>
            <a:pPr marL="0" indent="0">
              <a:buNone/>
            </a:pPr>
            <a:r>
              <a:rPr lang="en-US" dirty="0"/>
              <a:t>Attendees: Scrum Team </a:t>
            </a:r>
            <a:br>
              <a:rPr lang="en-US" dirty="0"/>
            </a:br>
            <a:r>
              <a:rPr lang="en-US" dirty="0"/>
              <a:t>			    but this essentially for</a:t>
            </a:r>
            <a:br>
              <a:rPr lang="en-US" dirty="0"/>
            </a:br>
            <a:r>
              <a:rPr lang="en-US" dirty="0"/>
              <a:t>                     development team members</a:t>
            </a:r>
          </a:p>
          <a:p>
            <a:pPr marL="0" indent="0">
              <a:buNone/>
            </a:pPr>
            <a:r>
              <a:rPr lang="en-US" dirty="0"/>
              <a:t>Rules:</a:t>
            </a:r>
          </a:p>
          <a:p>
            <a:pPr>
              <a:buFont typeface="Arial" pitchFamily="34" charset="0"/>
              <a:buChar char="•"/>
            </a:pPr>
            <a:r>
              <a:rPr lang="en-US" dirty="0"/>
              <a:t>15 min time box</a:t>
            </a:r>
          </a:p>
          <a:p>
            <a:pPr>
              <a:buFont typeface="Arial" pitchFamily="34" charset="0"/>
              <a:buChar char="•"/>
            </a:pPr>
            <a:r>
              <a:rPr lang="en-US" dirty="0"/>
              <a:t>Everyone stands (if co-located)</a:t>
            </a:r>
          </a:p>
          <a:p>
            <a:pPr>
              <a:buFont typeface="Arial" pitchFamily="34" charset="0"/>
              <a:buChar char="•"/>
            </a:pPr>
            <a:r>
              <a:rPr lang="en-US" dirty="0"/>
              <a:t>Same time &amp; place every day</a:t>
            </a:r>
          </a:p>
          <a:p>
            <a:pPr>
              <a:buFont typeface="Arial" pitchFamily="34" charset="0"/>
              <a:buChar char="•"/>
            </a:pPr>
            <a:r>
              <a:rPr lang="en-US" dirty="0"/>
              <a:t>Everyone answers the 3 questions</a:t>
            </a:r>
          </a:p>
        </p:txBody>
      </p:sp>
      <p:pic>
        <p:nvPicPr>
          <p:cNvPr id="2" name="Picture 1" descr="Daily Stand U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43271" y="598488"/>
            <a:ext cx="2422790" cy="2438400"/>
          </a:xfrm>
          <a:prstGeom prst="rect">
            <a:avLst/>
          </a:prstGeom>
        </p:spPr>
      </p:pic>
    </p:spTree>
    <p:extLst>
      <p:ext uri="{BB962C8B-B14F-4D97-AF65-F5344CB8AC3E}">
        <p14:creationId xmlns:p14="http://schemas.microsoft.com/office/powerpoint/2010/main" val="4114848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Daily Stand Up</a:t>
            </a:r>
          </a:p>
        </p:txBody>
      </p:sp>
      <p:sp>
        <p:nvSpPr>
          <p:cNvPr id="3" name="Content Placeholder 2"/>
          <p:cNvSpPr>
            <a:spLocks noGrp="1"/>
          </p:cNvSpPr>
          <p:nvPr>
            <p:ph type="body" sz="quarter" idx="10"/>
          </p:nvPr>
        </p:nvSpPr>
        <p:spPr>
          <a:xfrm>
            <a:off x="795454" y="1231571"/>
            <a:ext cx="5909671" cy="4691063"/>
          </a:xfrm>
        </p:spPr>
        <p:txBody>
          <a:bodyPr/>
          <a:lstStyle/>
          <a:p>
            <a:pPr marL="0" indent="0">
              <a:buNone/>
            </a:pPr>
            <a:r>
              <a:rPr lang="en-US" dirty="0"/>
              <a:t>The daily stand up is team’s most important tool for staying focused on the Sprint’s goals and backlog</a:t>
            </a:r>
          </a:p>
          <a:p>
            <a:pPr marL="569913" lvl="1" indent="-342900">
              <a:buFont typeface="Arial" pitchFamily="34" charset="0"/>
              <a:buChar char="•"/>
            </a:pPr>
            <a:r>
              <a:rPr lang="en-US" sz="2000" dirty="0"/>
              <a:t>It is not a status meeting!  It is a coordination meeting!</a:t>
            </a:r>
          </a:p>
          <a:p>
            <a:pPr marL="0" indent="0">
              <a:buNone/>
            </a:pPr>
            <a:r>
              <a:rPr lang="en-US" dirty="0"/>
              <a:t>Team members should evaluate each other’s report during the meeting</a:t>
            </a:r>
          </a:p>
          <a:p>
            <a:pPr marL="569913" lvl="1" indent="-342900">
              <a:buFont typeface="Arial" pitchFamily="34" charset="0"/>
              <a:buChar char="•"/>
            </a:pPr>
            <a:r>
              <a:rPr lang="en-US" sz="2000" dirty="0"/>
              <a:t>How does each person’s work yesterday and today impact our goals?</a:t>
            </a:r>
          </a:p>
          <a:p>
            <a:pPr marL="569913" lvl="1" indent="-342900">
              <a:buFont typeface="Arial" pitchFamily="34" charset="0"/>
              <a:buChar char="•"/>
            </a:pPr>
            <a:r>
              <a:rPr lang="en-US" sz="2000" dirty="0"/>
              <a:t>Collective responsibility – not just Scrum Master</a:t>
            </a:r>
          </a:p>
        </p:txBody>
      </p:sp>
      <p:pic>
        <p:nvPicPr>
          <p:cNvPr id="6" name="Picture 5" descr="Daily Stand U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43271" y="598488"/>
            <a:ext cx="2422790" cy="2438400"/>
          </a:xfrm>
          <a:prstGeom prst="rect">
            <a:avLst/>
          </a:prstGeom>
        </p:spPr>
      </p:pic>
      <p:sp>
        <p:nvSpPr>
          <p:cNvPr id="2" name="TextBox 1">
            <a:extLst>
              <a:ext uri="{FF2B5EF4-FFF2-40B4-BE49-F238E27FC236}">
                <a16:creationId xmlns:a16="http://schemas.microsoft.com/office/drawing/2014/main" id="{0099EBE1-9000-F546-8EC7-5F451ECE01F0}"/>
              </a:ext>
            </a:extLst>
          </p:cNvPr>
          <p:cNvSpPr txBox="1"/>
          <p:nvPr/>
        </p:nvSpPr>
        <p:spPr>
          <a:xfrm>
            <a:off x="6972754" y="3237610"/>
            <a:ext cx="5003656" cy="24622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342900" indent="-342900">
              <a:spcBef>
                <a:spcPts val="600"/>
              </a:spcBef>
              <a:buFont typeface="+mj-lt"/>
              <a:buAutoNum type="arabicPeriod"/>
            </a:pPr>
            <a:r>
              <a:rPr lang="en-US" dirty="0">
                <a:solidFill>
                  <a:schemeClr val="tx1"/>
                </a:solidFill>
              </a:rPr>
              <a:t>What did I do yesterday that helped the Development Team </a:t>
            </a:r>
            <a:r>
              <a:rPr lang="en-US" b="1" dirty="0">
                <a:solidFill>
                  <a:schemeClr val="tx1"/>
                </a:solidFill>
              </a:rPr>
              <a:t>meet the Sprint Goal?</a:t>
            </a:r>
          </a:p>
          <a:p>
            <a:pPr marL="342900" indent="-342900">
              <a:spcBef>
                <a:spcPts val="600"/>
              </a:spcBef>
              <a:buFont typeface="+mj-lt"/>
              <a:buAutoNum type="arabicPeriod"/>
            </a:pPr>
            <a:r>
              <a:rPr lang="en-US" dirty="0">
                <a:solidFill>
                  <a:schemeClr val="tx1"/>
                </a:solidFill>
              </a:rPr>
              <a:t>What will I do today to help the Development Team </a:t>
            </a:r>
            <a:r>
              <a:rPr lang="en-US" b="1" dirty="0">
                <a:solidFill>
                  <a:schemeClr val="tx1"/>
                </a:solidFill>
              </a:rPr>
              <a:t>meet the Sprint Goal?</a:t>
            </a:r>
          </a:p>
          <a:p>
            <a:pPr marL="342900" indent="-342900">
              <a:spcBef>
                <a:spcPts val="600"/>
              </a:spcBef>
              <a:buFont typeface="+mj-lt"/>
              <a:buAutoNum type="arabicPeriod"/>
            </a:pPr>
            <a:r>
              <a:rPr lang="en-US" dirty="0">
                <a:solidFill>
                  <a:schemeClr val="tx1"/>
                </a:solidFill>
              </a:rPr>
              <a:t>Do I see any impediment that prevents me or the Development Team from </a:t>
            </a:r>
            <a:r>
              <a:rPr lang="en-US" b="1" dirty="0">
                <a:solidFill>
                  <a:schemeClr val="tx1"/>
                </a:solidFill>
              </a:rPr>
              <a:t>meeting the Sprint Goal?</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380502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Sprint Review</a:t>
            </a:r>
          </a:p>
        </p:txBody>
      </p:sp>
      <p:sp>
        <p:nvSpPr>
          <p:cNvPr id="4" name="Content Placeholder 3"/>
          <p:cNvSpPr>
            <a:spLocks noGrp="1"/>
          </p:cNvSpPr>
          <p:nvPr>
            <p:ph type="body" sz="quarter" idx="10"/>
          </p:nvPr>
        </p:nvSpPr>
        <p:spPr>
          <a:xfrm>
            <a:off x="171450" y="1168401"/>
            <a:ext cx="8267480" cy="5289549"/>
          </a:xfrm>
        </p:spPr>
        <p:txBody>
          <a:bodyPr>
            <a:normAutofit fontScale="70000" lnSpcReduction="20000"/>
          </a:bodyPr>
          <a:lstStyle/>
          <a:p>
            <a:r>
              <a:rPr lang="en-US" dirty="0"/>
              <a:t>The Scrum Team and stakeholders collaborate about what was done in the Sprint. </a:t>
            </a:r>
            <a:br>
              <a:rPr lang="en-US" dirty="0"/>
            </a:br>
            <a:endParaRPr lang="en-US" dirty="0"/>
          </a:p>
          <a:p>
            <a:r>
              <a:rPr lang="en-US" dirty="0"/>
              <a:t>Based on that and any changes to the Product Backlog during the Sprint, attendees collaborate on the next things that could be done to optimize value. </a:t>
            </a:r>
            <a:br>
              <a:rPr lang="en-US" dirty="0"/>
            </a:br>
            <a:endParaRPr lang="en-US" dirty="0"/>
          </a:p>
          <a:p>
            <a:r>
              <a:rPr lang="en-US" dirty="0"/>
              <a:t>This is an informal meeting, not a status meeting, and the presentation of the Increment is intended to elicit feedback and foster collaboration.</a:t>
            </a:r>
          </a:p>
          <a:p>
            <a:pPr marL="0" indent="0">
              <a:buNone/>
            </a:pPr>
            <a:br>
              <a:rPr lang="en-US" dirty="0"/>
            </a:br>
            <a:r>
              <a:rPr lang="en-US" sz="3400" dirty="0"/>
              <a:t>Attendees: Scrum Team &amp; Stakeholders</a:t>
            </a:r>
          </a:p>
          <a:p>
            <a:pPr marL="0" indent="0">
              <a:buNone/>
            </a:pPr>
            <a:r>
              <a:rPr lang="en-US" sz="3400" dirty="0"/>
              <a:t>Steps:</a:t>
            </a:r>
          </a:p>
          <a:p>
            <a:pPr lvl="1">
              <a:buFont typeface="Arial" pitchFamily="34" charset="0"/>
              <a:buChar char="•"/>
            </a:pPr>
            <a:r>
              <a:rPr lang="en-US" sz="2600" dirty="0"/>
              <a:t>Review with attendees:</a:t>
            </a:r>
          </a:p>
          <a:p>
            <a:pPr marL="1027113" lvl="2" indent="-342900">
              <a:spcBef>
                <a:spcPts val="600"/>
              </a:spcBef>
              <a:buFont typeface="Arial" pitchFamily="34" charset="0"/>
              <a:buChar char="•"/>
            </a:pPr>
            <a:r>
              <a:rPr lang="en-US" sz="2300" dirty="0"/>
              <a:t>Sprint Goals </a:t>
            </a:r>
          </a:p>
          <a:p>
            <a:pPr marL="1027113" lvl="2" indent="-342900">
              <a:spcBef>
                <a:spcPts val="600"/>
              </a:spcBef>
              <a:buFont typeface="Arial" pitchFamily="34" charset="0"/>
              <a:buChar char="•"/>
            </a:pPr>
            <a:r>
              <a:rPr lang="en-US" sz="2300" dirty="0"/>
              <a:t>Sprint Highlights </a:t>
            </a:r>
          </a:p>
          <a:p>
            <a:pPr marL="1027113" lvl="2" indent="-342900">
              <a:spcBef>
                <a:spcPts val="600"/>
              </a:spcBef>
              <a:buFont typeface="Arial" pitchFamily="34" charset="0"/>
              <a:buChar char="•"/>
            </a:pPr>
            <a:r>
              <a:rPr lang="en-US" sz="2300" dirty="0"/>
              <a:t>Stories Completed</a:t>
            </a:r>
          </a:p>
          <a:p>
            <a:pPr lvl="1">
              <a:buFont typeface="Arial" pitchFamily="34" charset="0"/>
              <a:buChar char="•"/>
            </a:pPr>
            <a:r>
              <a:rPr lang="en-US" sz="2600" dirty="0"/>
              <a:t>Development Team demonstrate completed stories</a:t>
            </a:r>
          </a:p>
          <a:p>
            <a:pPr lvl="1">
              <a:buFont typeface="Arial" pitchFamily="34" charset="0"/>
              <a:buChar char="•"/>
            </a:pPr>
            <a:r>
              <a:rPr lang="en-US" sz="2600" dirty="0"/>
              <a:t>Discuss with Stakeholders goals for next Sprint, get confirmation to proceed</a:t>
            </a:r>
            <a:endParaRPr lang="en-US" sz="1900" dirty="0"/>
          </a:p>
        </p:txBody>
      </p:sp>
      <p:pic>
        <p:nvPicPr>
          <p:cNvPr id="2" name="Picture 1" descr="Sprint Revi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86746" y="985044"/>
            <a:ext cx="2819400" cy="2250724"/>
          </a:xfrm>
          <a:prstGeom prst="rect">
            <a:avLst/>
          </a:prstGeom>
        </p:spPr>
      </p:pic>
    </p:spTree>
    <p:extLst>
      <p:ext uri="{BB962C8B-B14F-4D97-AF65-F5344CB8AC3E}">
        <p14:creationId xmlns:p14="http://schemas.microsoft.com/office/powerpoint/2010/main" val="2003787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Sprint Review</a:t>
            </a:r>
          </a:p>
        </p:txBody>
      </p:sp>
      <p:sp>
        <p:nvSpPr>
          <p:cNvPr id="3" name="Content Placeholder 2"/>
          <p:cNvSpPr>
            <a:spLocks noGrp="1"/>
          </p:cNvSpPr>
          <p:nvPr>
            <p:ph type="body" sz="quarter" idx="10"/>
          </p:nvPr>
        </p:nvSpPr>
        <p:spPr>
          <a:xfrm>
            <a:off x="1428750" y="1231901"/>
            <a:ext cx="6419850" cy="4640263"/>
          </a:xfrm>
        </p:spPr>
        <p:txBody>
          <a:bodyPr>
            <a:normAutofit/>
          </a:bodyPr>
          <a:lstStyle/>
          <a:p>
            <a:pPr marL="0" indent="0">
              <a:buNone/>
            </a:pPr>
            <a:r>
              <a:rPr lang="en-US" dirty="0"/>
              <a:t>Replaces traditional status reporting meeting</a:t>
            </a:r>
          </a:p>
          <a:p>
            <a:pPr marL="569913" lvl="1" indent="-342900">
              <a:buFont typeface="Arial" pitchFamily="34" charset="0"/>
              <a:buChar char="•"/>
            </a:pPr>
            <a:r>
              <a:rPr lang="en-US" sz="2000" dirty="0"/>
              <a:t>Team should publish results someplace accessible to interested stakeholders</a:t>
            </a:r>
          </a:p>
          <a:p>
            <a:pPr marL="569913" lvl="1" indent="-342900">
              <a:buFont typeface="Arial" pitchFamily="34" charset="0"/>
              <a:buChar char="•"/>
            </a:pPr>
            <a:r>
              <a:rPr lang="en-US" sz="2000" dirty="0"/>
              <a:t>Address any status reporting issues required by various management groups</a:t>
            </a:r>
          </a:p>
          <a:p>
            <a:pPr marL="0" indent="0">
              <a:buNone/>
            </a:pPr>
            <a:r>
              <a:rPr lang="en-US" dirty="0"/>
              <a:t>Anyone who needs update should attend meeting</a:t>
            </a:r>
          </a:p>
          <a:p>
            <a:pPr marL="569913" lvl="1" indent="-342900">
              <a:buFont typeface="Arial" pitchFamily="34" charset="0"/>
              <a:buChar char="•"/>
            </a:pPr>
            <a:r>
              <a:rPr lang="en-US" dirty="0"/>
              <a:t>Stakeholders &amp; Customers</a:t>
            </a:r>
            <a:endParaRPr lang="en-US" sz="2000" dirty="0"/>
          </a:p>
          <a:p>
            <a:pPr marL="569913" lvl="1" indent="-342900">
              <a:buFont typeface="Arial" pitchFamily="34" charset="0"/>
              <a:buChar char="•"/>
            </a:pPr>
            <a:r>
              <a:rPr lang="en-US" sz="2000" dirty="0"/>
              <a:t>Project management</a:t>
            </a:r>
          </a:p>
          <a:p>
            <a:pPr marL="569913" lvl="1" indent="-342900">
              <a:buFont typeface="Arial" pitchFamily="34" charset="0"/>
              <a:buChar char="•"/>
            </a:pPr>
            <a:r>
              <a:rPr lang="en-US" sz="2000" dirty="0"/>
              <a:t>IT &amp; Product Management</a:t>
            </a:r>
          </a:p>
        </p:txBody>
      </p:sp>
      <p:pic>
        <p:nvPicPr>
          <p:cNvPr id="6" name="Picture 5" descr="Sprint Revi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48600" y="1513667"/>
            <a:ext cx="2819400" cy="2250724"/>
          </a:xfrm>
          <a:prstGeom prst="rect">
            <a:avLst/>
          </a:prstGeom>
        </p:spPr>
      </p:pic>
    </p:spTree>
    <p:extLst>
      <p:ext uri="{BB962C8B-B14F-4D97-AF65-F5344CB8AC3E}">
        <p14:creationId xmlns:p14="http://schemas.microsoft.com/office/powerpoint/2010/main" val="3243507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Sprint Retrospective</a:t>
            </a:r>
          </a:p>
        </p:txBody>
      </p:sp>
      <p:sp>
        <p:nvSpPr>
          <p:cNvPr id="4" name="Content Placeholder 3"/>
          <p:cNvSpPr>
            <a:spLocks noGrp="1"/>
          </p:cNvSpPr>
          <p:nvPr>
            <p:ph type="body" sz="quarter" idx="10"/>
          </p:nvPr>
        </p:nvSpPr>
        <p:spPr>
          <a:xfrm>
            <a:off x="2082800" y="1219201"/>
            <a:ext cx="5137330" cy="4652963"/>
          </a:xfrm>
        </p:spPr>
        <p:txBody>
          <a:bodyPr/>
          <a:lstStyle/>
          <a:p>
            <a:pPr marL="0" indent="0">
              <a:buNone/>
            </a:pPr>
            <a:r>
              <a:rPr lang="en-US" dirty="0"/>
              <a:t>Purpose: To continually improve</a:t>
            </a:r>
          </a:p>
          <a:p>
            <a:pPr marL="0" indent="0">
              <a:buNone/>
            </a:pPr>
            <a:r>
              <a:rPr lang="en-US" dirty="0"/>
              <a:t>Attendees: Scrum Team</a:t>
            </a:r>
          </a:p>
          <a:p>
            <a:pPr marL="0" indent="0">
              <a:buNone/>
            </a:pPr>
            <a:r>
              <a:rPr lang="en-US" dirty="0"/>
              <a:t>Team discusses:</a:t>
            </a:r>
          </a:p>
          <a:p>
            <a:pPr>
              <a:buFont typeface="Arial" pitchFamily="34" charset="0"/>
              <a:buChar char="•"/>
            </a:pPr>
            <a:r>
              <a:rPr lang="en-US" sz="2000" dirty="0"/>
              <a:t>What worked well during the last Sprint?</a:t>
            </a:r>
          </a:p>
          <a:p>
            <a:pPr>
              <a:buFont typeface="Arial" pitchFamily="34" charset="0"/>
              <a:buChar char="•"/>
            </a:pPr>
            <a:r>
              <a:rPr lang="en-US" sz="2000" dirty="0"/>
              <a:t>What didn’t work or was confusing?</a:t>
            </a:r>
          </a:p>
          <a:p>
            <a:pPr>
              <a:buFont typeface="Arial" pitchFamily="34" charset="0"/>
              <a:buChar char="•"/>
            </a:pPr>
            <a:r>
              <a:rPr lang="en-US" sz="2000" dirty="0"/>
              <a:t>What should we try to improve in the next Sprint?</a:t>
            </a:r>
          </a:p>
          <a:p>
            <a:endParaRPr lang="en-US" dirty="0"/>
          </a:p>
          <a:p>
            <a:endParaRPr lang="en-US" dirty="0"/>
          </a:p>
        </p:txBody>
      </p:sp>
      <p:pic>
        <p:nvPicPr>
          <p:cNvPr id="6" name="Picture 5" descr="Sprint Retrospectiv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9738" y="598488"/>
            <a:ext cx="3156128" cy="2519534"/>
          </a:xfrm>
          <a:prstGeom prst="rect">
            <a:avLst/>
          </a:prstGeom>
        </p:spPr>
      </p:pic>
    </p:spTree>
    <p:extLst>
      <p:ext uri="{BB962C8B-B14F-4D97-AF65-F5344CB8AC3E}">
        <p14:creationId xmlns:p14="http://schemas.microsoft.com/office/powerpoint/2010/main" val="2514795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667ADE-6D82-8D46-BDDA-FBE138150F44}"/>
              </a:ext>
            </a:extLst>
          </p:cNvPr>
          <p:cNvSpPr>
            <a:spLocks noGrp="1"/>
          </p:cNvSpPr>
          <p:nvPr>
            <p:ph type="title"/>
          </p:nvPr>
        </p:nvSpPr>
        <p:spPr/>
        <p:txBody>
          <a:bodyPr/>
          <a:lstStyle/>
          <a:p>
            <a:r>
              <a:rPr lang="en-US" dirty="0"/>
              <a:t>FINAL</a:t>
            </a:r>
          </a:p>
        </p:txBody>
      </p:sp>
      <p:sp>
        <p:nvSpPr>
          <p:cNvPr id="5" name="Content Placeholder 4">
            <a:extLst>
              <a:ext uri="{FF2B5EF4-FFF2-40B4-BE49-F238E27FC236}">
                <a16:creationId xmlns:a16="http://schemas.microsoft.com/office/drawing/2014/main" id="{7A95C9E0-59B9-584E-ABFC-8A5CF6133827}"/>
              </a:ext>
            </a:extLst>
          </p:cNvPr>
          <p:cNvSpPr>
            <a:spLocks noGrp="1"/>
          </p:cNvSpPr>
          <p:nvPr>
            <p:ph idx="1"/>
          </p:nvPr>
        </p:nvSpPr>
        <p:spPr/>
        <p:txBody>
          <a:bodyPr>
            <a:normAutofit/>
          </a:bodyPr>
          <a:lstStyle/>
          <a:p>
            <a:r>
              <a:rPr lang="en-US" dirty="0"/>
              <a:t>50 Multiple Choice and True False</a:t>
            </a:r>
          </a:p>
          <a:p>
            <a:r>
              <a:rPr lang="en-US" dirty="0"/>
              <a:t>Covering all slides, class room discussions, assignments</a:t>
            </a:r>
          </a:p>
          <a:p>
            <a:r>
              <a:rPr lang="en-US" dirty="0"/>
              <a:t>Topics Covered Include</a:t>
            </a:r>
          </a:p>
          <a:p>
            <a:pPr lvl="1"/>
            <a:r>
              <a:rPr lang="en-US" dirty="0"/>
              <a:t>Agile Estimation</a:t>
            </a:r>
          </a:p>
          <a:p>
            <a:pPr lvl="1"/>
            <a:r>
              <a:rPr lang="en-US" dirty="0"/>
              <a:t>Agile Product Management (portfolio and team and backlog) </a:t>
            </a:r>
          </a:p>
          <a:p>
            <a:pPr lvl="1"/>
            <a:r>
              <a:rPr lang="en-US" dirty="0"/>
              <a:t>Agile Values and </a:t>
            </a:r>
            <a:r>
              <a:rPr lang="en-US" dirty="0" err="1"/>
              <a:t>Princples</a:t>
            </a:r>
            <a:endParaRPr lang="en-US" dirty="0"/>
          </a:p>
          <a:p>
            <a:pPr lvl="1"/>
            <a:r>
              <a:rPr lang="en-US" dirty="0"/>
              <a:t>Kanban</a:t>
            </a:r>
          </a:p>
          <a:p>
            <a:pPr lvl="1"/>
            <a:r>
              <a:rPr lang="en-US" dirty="0"/>
              <a:t>Lean Startup</a:t>
            </a:r>
          </a:p>
          <a:p>
            <a:pPr lvl="1"/>
            <a:r>
              <a:rPr lang="en-US" dirty="0" err="1"/>
              <a:t>SAFe</a:t>
            </a:r>
            <a:endParaRPr lang="en-US" dirty="0"/>
          </a:p>
          <a:p>
            <a:pPr lvl="1"/>
            <a:r>
              <a:rPr lang="en-US" dirty="0"/>
              <a:t>Scrum, Scrum Roles, Events, Pillars, Values</a:t>
            </a:r>
          </a:p>
          <a:p>
            <a:pPr lvl="1"/>
            <a:endParaRPr lang="en-US" dirty="0"/>
          </a:p>
        </p:txBody>
      </p:sp>
    </p:spTree>
    <p:extLst>
      <p:ext uri="{BB962C8B-B14F-4D97-AF65-F5344CB8AC3E}">
        <p14:creationId xmlns:p14="http://schemas.microsoft.com/office/powerpoint/2010/main" val="1026213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Sprint Retrospective</a:t>
            </a:r>
          </a:p>
        </p:txBody>
      </p:sp>
      <p:sp>
        <p:nvSpPr>
          <p:cNvPr id="5" name="Content Placeholder 4"/>
          <p:cNvSpPr>
            <a:spLocks noGrp="1"/>
          </p:cNvSpPr>
          <p:nvPr>
            <p:ph type="body" sz="quarter" idx="10"/>
          </p:nvPr>
        </p:nvSpPr>
        <p:spPr>
          <a:xfrm>
            <a:off x="2146300" y="1142105"/>
            <a:ext cx="6130131" cy="4640263"/>
          </a:xfrm>
        </p:spPr>
        <p:txBody>
          <a:bodyPr/>
          <a:lstStyle/>
          <a:p>
            <a:pPr marL="0" indent="0">
              <a:buNone/>
            </a:pPr>
            <a:r>
              <a:rPr lang="en-US" dirty="0"/>
              <a:t>There are many useful formats</a:t>
            </a:r>
          </a:p>
          <a:p>
            <a:pPr marL="569913" lvl="1" indent="-342900">
              <a:spcBef>
                <a:spcPts val="0"/>
              </a:spcBef>
              <a:buFont typeface="Arial" pitchFamily="34" charset="0"/>
              <a:buChar char="•"/>
            </a:pPr>
            <a:r>
              <a:rPr lang="en-US" sz="2000" dirty="0"/>
              <a:t>Mix it up occasionally</a:t>
            </a:r>
          </a:p>
          <a:p>
            <a:pPr marL="569913" lvl="1" indent="-342900">
              <a:spcBef>
                <a:spcPts val="0"/>
              </a:spcBef>
              <a:buFont typeface="Arial" pitchFamily="34" charset="0"/>
              <a:buChar char="•"/>
            </a:pPr>
            <a:r>
              <a:rPr lang="en-US" sz="2000" dirty="0"/>
              <a:t>Make sure everyone is involved</a:t>
            </a:r>
          </a:p>
          <a:p>
            <a:pPr marL="0" indent="0">
              <a:buNone/>
            </a:pPr>
            <a:r>
              <a:rPr lang="en-US" dirty="0"/>
              <a:t>Use metrics to sponsor discussion</a:t>
            </a:r>
          </a:p>
          <a:p>
            <a:pPr marL="569913" lvl="1" indent="-342900">
              <a:spcBef>
                <a:spcPts val="0"/>
              </a:spcBef>
              <a:buFont typeface="Arial" pitchFamily="34" charset="0"/>
              <a:buChar char="•"/>
            </a:pPr>
            <a:r>
              <a:rPr lang="en-US" sz="2000" dirty="0"/>
              <a:t>Did our velocity or quality numbers improve or get worse?</a:t>
            </a:r>
          </a:p>
          <a:p>
            <a:pPr marL="569913" lvl="1" indent="-342900">
              <a:spcBef>
                <a:spcPts val="0"/>
              </a:spcBef>
              <a:buFont typeface="Arial" pitchFamily="34" charset="0"/>
              <a:buChar char="•"/>
            </a:pPr>
            <a:r>
              <a:rPr lang="en-US" sz="2000" dirty="0"/>
              <a:t>Is the release progressing as planned?</a:t>
            </a:r>
          </a:p>
          <a:p>
            <a:pPr marL="0" indent="0">
              <a:buNone/>
            </a:pPr>
            <a:r>
              <a:rPr lang="en-US" dirty="0"/>
              <a:t>Gather good and analyze bad</a:t>
            </a:r>
          </a:p>
          <a:p>
            <a:pPr marL="569913" lvl="1" indent="-342900">
              <a:spcBef>
                <a:spcPts val="0"/>
              </a:spcBef>
              <a:buFont typeface="Arial" pitchFamily="34" charset="0"/>
              <a:buChar char="•"/>
            </a:pPr>
            <a:r>
              <a:rPr lang="en-US" sz="2000" dirty="0"/>
              <a:t>Proactively search for improvements so you repeat them</a:t>
            </a:r>
          </a:p>
          <a:p>
            <a:pPr marL="569913" lvl="1" indent="-342900">
              <a:spcBef>
                <a:spcPts val="0"/>
              </a:spcBef>
              <a:buFont typeface="Arial" pitchFamily="34" charset="0"/>
              <a:buChar char="•"/>
            </a:pPr>
            <a:r>
              <a:rPr lang="en-US" sz="2000" dirty="0"/>
              <a:t>Determine root cause when items go wrong</a:t>
            </a:r>
          </a:p>
          <a:p>
            <a:pPr marL="0" indent="0">
              <a:buNone/>
            </a:pPr>
            <a:r>
              <a:rPr lang="en-US" dirty="0"/>
              <a:t>It’s not just about “process”</a:t>
            </a:r>
          </a:p>
        </p:txBody>
      </p:sp>
      <p:pic>
        <p:nvPicPr>
          <p:cNvPr id="6" name="Picture 5" descr="Sprint Retrospectiv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9738" y="598488"/>
            <a:ext cx="3156128" cy="2519534"/>
          </a:xfrm>
          <a:prstGeom prst="rect">
            <a:avLst/>
          </a:prstGeom>
        </p:spPr>
      </p:pic>
    </p:spTree>
    <p:extLst>
      <p:ext uri="{BB962C8B-B14F-4D97-AF65-F5344CB8AC3E}">
        <p14:creationId xmlns:p14="http://schemas.microsoft.com/office/powerpoint/2010/main" val="100999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Backlog Refinement </a:t>
            </a:r>
            <a:r>
              <a:rPr lang="en-US" sz="1800" dirty="0"/>
              <a:t>(unofficial event)</a:t>
            </a:r>
            <a:endParaRPr lang="en-US" dirty="0"/>
          </a:p>
        </p:txBody>
      </p:sp>
      <p:sp>
        <p:nvSpPr>
          <p:cNvPr id="3" name="Content Placeholder 2"/>
          <p:cNvSpPr>
            <a:spLocks noGrp="1"/>
          </p:cNvSpPr>
          <p:nvPr>
            <p:ph type="body" sz="quarter" idx="10"/>
          </p:nvPr>
        </p:nvSpPr>
        <p:spPr>
          <a:xfrm>
            <a:off x="771525" y="1130301"/>
            <a:ext cx="6807849" cy="4741863"/>
          </a:xfrm>
        </p:spPr>
        <p:txBody>
          <a:bodyPr>
            <a:normAutofit/>
          </a:bodyPr>
          <a:lstStyle/>
          <a:p>
            <a:pPr marL="0" indent="0">
              <a:buNone/>
            </a:pPr>
            <a:r>
              <a:rPr lang="en-US" dirty="0"/>
              <a:t>Meeting for the Product Owner to gather critical feedback from the Development Team members about the Product Backlog</a:t>
            </a:r>
          </a:p>
          <a:p>
            <a:pPr marL="0" indent="0">
              <a:buNone/>
            </a:pPr>
            <a:br>
              <a:rPr lang="en-US" sz="2000" dirty="0"/>
            </a:br>
            <a:r>
              <a:rPr lang="en-US" sz="2000" dirty="0"/>
              <a:t>Key Activities:</a:t>
            </a:r>
          </a:p>
          <a:p>
            <a:r>
              <a:rPr lang="en-US" sz="2000" dirty="0"/>
              <a:t>Discuss new or modified User Stories on the backlog, and request Development Team to provide an estimate (story points)</a:t>
            </a:r>
            <a:br>
              <a:rPr lang="en-US" sz="2000" dirty="0"/>
            </a:br>
            <a:endParaRPr lang="en-US" sz="2000" dirty="0"/>
          </a:p>
          <a:p>
            <a:r>
              <a:rPr lang="en-US" sz="2000" dirty="0"/>
              <a:t>Review the upcoming Sprint Goal, and confirm with the team the User Stories intended to support that goal and understand any outstanding information needed for the team to begin work on those User Stories in the next sprint</a:t>
            </a:r>
          </a:p>
          <a:p>
            <a:pPr marL="569913" lvl="1" indent="-342900">
              <a:buFont typeface="Arial" pitchFamily="34" charset="0"/>
              <a:buChar char="•"/>
            </a:pPr>
            <a:endParaRPr lang="en-US" dirty="0"/>
          </a:p>
        </p:txBody>
      </p:sp>
      <p:pic>
        <p:nvPicPr>
          <p:cNvPr id="2" name="Picture 1" descr="Backlog Groomi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92699" y="598488"/>
            <a:ext cx="3727775" cy="3250391"/>
          </a:xfrm>
          <a:prstGeom prst="rect">
            <a:avLst/>
          </a:prstGeom>
        </p:spPr>
      </p:pic>
    </p:spTree>
    <p:extLst>
      <p:ext uri="{BB962C8B-B14F-4D97-AF65-F5344CB8AC3E}">
        <p14:creationId xmlns:p14="http://schemas.microsoft.com/office/powerpoint/2010/main" val="3263875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Backlog Refinement Sessions</a:t>
            </a:r>
          </a:p>
        </p:txBody>
      </p:sp>
      <p:sp>
        <p:nvSpPr>
          <p:cNvPr id="5" name="Content Placeholder 4"/>
          <p:cNvSpPr>
            <a:spLocks noGrp="1"/>
          </p:cNvSpPr>
          <p:nvPr>
            <p:ph type="body" sz="quarter" idx="10"/>
          </p:nvPr>
        </p:nvSpPr>
        <p:spPr>
          <a:xfrm>
            <a:off x="942975" y="1193801"/>
            <a:ext cx="6225865" cy="4678363"/>
          </a:xfrm>
        </p:spPr>
        <p:txBody>
          <a:bodyPr/>
          <a:lstStyle/>
          <a:p>
            <a:pPr marL="0" indent="0">
              <a:buNone/>
            </a:pPr>
            <a:r>
              <a:rPr lang="en-US" dirty="0"/>
              <a:t>Teams typically have a standard cadence for grooming the backlog</a:t>
            </a:r>
          </a:p>
          <a:p>
            <a:pPr marL="569913" lvl="1" indent="-342900">
              <a:buFont typeface="Arial" pitchFamily="34" charset="0"/>
              <a:buChar char="•"/>
            </a:pPr>
            <a:r>
              <a:rPr lang="en-US" dirty="0"/>
              <a:t>Often 1 meeting per sprint</a:t>
            </a:r>
          </a:p>
          <a:p>
            <a:pPr marL="569913" lvl="1" indent="-342900">
              <a:buFont typeface="Arial" pitchFamily="34" charset="0"/>
              <a:buChar char="•"/>
            </a:pPr>
            <a:r>
              <a:rPr lang="en-US" dirty="0"/>
              <a:t>In a 2 week sprint, commonly alternates with Sprint Planning meeting</a:t>
            </a:r>
          </a:p>
          <a:p>
            <a:pPr marL="803275" lvl="2" indent="-342900">
              <a:buFont typeface="Arial" pitchFamily="34" charset="0"/>
              <a:buChar char="•"/>
            </a:pPr>
            <a:r>
              <a:rPr lang="en-US" dirty="0"/>
              <a:t>Same day, every other week</a:t>
            </a:r>
          </a:p>
          <a:p>
            <a:pPr marL="0" indent="0">
              <a:buNone/>
            </a:pPr>
            <a:br>
              <a:rPr lang="en-US" dirty="0"/>
            </a:br>
            <a:r>
              <a:rPr lang="en-US" dirty="0"/>
              <a:t>This only time work not in the sprint is discussed</a:t>
            </a:r>
          </a:p>
          <a:p>
            <a:pPr>
              <a:buFont typeface="Arial" pitchFamily="34" charset="0"/>
              <a:buChar char="•"/>
            </a:pPr>
            <a:endParaRPr lang="en-US" dirty="0"/>
          </a:p>
        </p:txBody>
      </p:sp>
      <p:pic>
        <p:nvPicPr>
          <p:cNvPr id="6" name="Picture 5" descr="Backlog Groomi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02062" y="598489"/>
            <a:ext cx="3727775" cy="3250391"/>
          </a:xfrm>
          <a:prstGeom prst="rect">
            <a:avLst/>
          </a:prstGeom>
        </p:spPr>
      </p:pic>
    </p:spTree>
    <p:extLst>
      <p:ext uri="{BB962C8B-B14F-4D97-AF65-F5344CB8AC3E}">
        <p14:creationId xmlns:p14="http://schemas.microsoft.com/office/powerpoint/2010/main" val="1583865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6558"/>
            <a:ext cx="10972800" cy="1143000"/>
          </a:xfrm>
        </p:spPr>
        <p:txBody>
          <a:bodyPr/>
          <a:lstStyle/>
          <a:p>
            <a:pPr>
              <a:spcAft>
                <a:spcPts val="600"/>
              </a:spcAft>
            </a:pPr>
            <a:r>
              <a:rPr lang="en-US" dirty="0">
                <a:solidFill>
                  <a:schemeClr val="tx1"/>
                </a:solidFill>
              </a:rPr>
              <a:t>Class Exercise</a:t>
            </a:r>
          </a:p>
        </p:txBody>
      </p:sp>
      <p:sp>
        <p:nvSpPr>
          <p:cNvPr id="3" name="Content Placeholder 2"/>
          <p:cNvSpPr>
            <a:spLocks noGrp="1"/>
          </p:cNvSpPr>
          <p:nvPr>
            <p:ph type="body" sz="quarter" idx="13"/>
          </p:nvPr>
        </p:nvSpPr>
        <p:spPr>
          <a:xfrm>
            <a:off x="1706880" y="1448978"/>
            <a:ext cx="8500110" cy="753520"/>
          </a:xfrm>
        </p:spPr>
        <p:txBody>
          <a:bodyPr/>
          <a:lstStyle/>
          <a:p>
            <a:pPr>
              <a:spcAft>
                <a:spcPts val="600"/>
              </a:spcAft>
            </a:pPr>
            <a:r>
              <a:rPr lang="en-US" sz="2000" b="1" dirty="0">
                <a:solidFill>
                  <a:schemeClr val="accent1"/>
                </a:solidFill>
              </a:rPr>
              <a:t>Scrum  Events:  What would the calendar look like for members of a Scrum team? </a:t>
            </a:r>
          </a:p>
          <a:p>
            <a:pPr>
              <a:spcAft>
                <a:spcPts val="600"/>
              </a:spcAft>
            </a:pPr>
            <a:r>
              <a:rPr lang="en-US" sz="2000" b="1" dirty="0">
                <a:solidFill>
                  <a:schemeClr val="accent1"/>
                </a:solidFill>
              </a:rPr>
              <a:t>Fill in the calendar with the Scrum Event, Length of Time, and </a:t>
            </a:r>
            <a:r>
              <a:rPr lang="en-US" sz="2000" b="1" dirty="0" err="1">
                <a:solidFill>
                  <a:schemeClr val="accent1"/>
                </a:solidFill>
              </a:rPr>
              <a:t>Occurances</a:t>
            </a:r>
            <a:endParaRPr lang="en-US" sz="2000" b="1" dirty="0">
              <a:solidFill>
                <a:schemeClr val="accent1"/>
              </a:solidFill>
            </a:endParaRPr>
          </a:p>
        </p:txBody>
      </p:sp>
      <p:graphicFrame>
        <p:nvGraphicFramePr>
          <p:cNvPr id="4" name="Table 3">
            <a:extLst>
              <a:ext uri="{FF2B5EF4-FFF2-40B4-BE49-F238E27FC236}">
                <a16:creationId xmlns:a16="http://schemas.microsoft.com/office/drawing/2014/main" id="{AC0190B1-BE27-124C-9F41-542632353EEA}"/>
              </a:ext>
            </a:extLst>
          </p:cNvPr>
          <p:cNvGraphicFramePr>
            <a:graphicFrameLocks noGrp="1"/>
          </p:cNvGraphicFramePr>
          <p:nvPr>
            <p:extLst>
              <p:ext uri="{D42A27DB-BD31-4B8C-83A1-F6EECF244321}">
                <p14:modId xmlns:p14="http://schemas.microsoft.com/office/powerpoint/2010/main" val="1796329986"/>
              </p:ext>
            </p:extLst>
          </p:nvPr>
        </p:nvGraphicFramePr>
        <p:xfrm>
          <a:off x="1706880" y="286756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163617766"/>
                    </a:ext>
                  </a:extLst>
                </a:gridCol>
                <a:gridCol w="1625600">
                  <a:extLst>
                    <a:ext uri="{9D8B030D-6E8A-4147-A177-3AD203B41FA5}">
                      <a16:colId xmlns:a16="http://schemas.microsoft.com/office/drawing/2014/main" val="3361150135"/>
                    </a:ext>
                  </a:extLst>
                </a:gridCol>
                <a:gridCol w="1625600">
                  <a:extLst>
                    <a:ext uri="{9D8B030D-6E8A-4147-A177-3AD203B41FA5}">
                      <a16:colId xmlns:a16="http://schemas.microsoft.com/office/drawing/2014/main" val="3387730997"/>
                    </a:ext>
                  </a:extLst>
                </a:gridCol>
                <a:gridCol w="1625600">
                  <a:extLst>
                    <a:ext uri="{9D8B030D-6E8A-4147-A177-3AD203B41FA5}">
                      <a16:colId xmlns:a16="http://schemas.microsoft.com/office/drawing/2014/main" val="1328260188"/>
                    </a:ext>
                  </a:extLst>
                </a:gridCol>
                <a:gridCol w="1625600">
                  <a:extLst>
                    <a:ext uri="{9D8B030D-6E8A-4147-A177-3AD203B41FA5}">
                      <a16:colId xmlns:a16="http://schemas.microsoft.com/office/drawing/2014/main" val="985915811"/>
                    </a:ext>
                  </a:extLst>
                </a:gridCol>
              </a:tblGrid>
              <a:tr h="370840">
                <a:tc>
                  <a:txBody>
                    <a:bodyPr/>
                    <a:lstStyle/>
                    <a:p>
                      <a:pPr algn="ctr"/>
                      <a:r>
                        <a:rPr lang="en-US" dirty="0"/>
                        <a:t>Day</a:t>
                      </a:r>
                    </a:p>
                  </a:txBody>
                  <a:tcPr/>
                </a:tc>
                <a:tc>
                  <a:txBody>
                    <a:bodyPr/>
                    <a:lstStyle/>
                    <a:p>
                      <a:pPr algn="ctr"/>
                      <a:r>
                        <a:rPr lang="en-US" dirty="0"/>
                        <a:t>Day</a:t>
                      </a:r>
                    </a:p>
                  </a:txBody>
                  <a:tcPr/>
                </a:tc>
                <a:tc>
                  <a:txBody>
                    <a:bodyPr/>
                    <a:lstStyle/>
                    <a:p>
                      <a:pPr algn="ctr"/>
                      <a:r>
                        <a:rPr lang="en-US" dirty="0"/>
                        <a:t>Day</a:t>
                      </a:r>
                    </a:p>
                  </a:txBody>
                  <a:tcPr/>
                </a:tc>
                <a:tc>
                  <a:txBody>
                    <a:bodyPr/>
                    <a:lstStyle/>
                    <a:p>
                      <a:pPr algn="ctr"/>
                      <a:r>
                        <a:rPr lang="en-US" dirty="0"/>
                        <a:t>Day</a:t>
                      </a:r>
                    </a:p>
                  </a:txBody>
                  <a:tcPr/>
                </a:tc>
                <a:tc>
                  <a:txBody>
                    <a:bodyPr/>
                    <a:lstStyle/>
                    <a:p>
                      <a:pPr algn="ctr"/>
                      <a:r>
                        <a:rPr lang="en-US" dirty="0"/>
                        <a:t>Day</a:t>
                      </a:r>
                    </a:p>
                  </a:txBody>
                  <a:tcPr/>
                </a:tc>
                <a:extLst>
                  <a:ext uri="{0D108BD9-81ED-4DB2-BD59-A6C34878D82A}">
                    <a16:rowId xmlns:a16="http://schemas.microsoft.com/office/drawing/2014/main" val="331638077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2729719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62730969"/>
                  </a:ext>
                </a:extLst>
              </a:tr>
            </a:tbl>
          </a:graphicData>
        </a:graphic>
      </p:graphicFrame>
      <p:sp>
        <p:nvSpPr>
          <p:cNvPr id="5" name="TextBox 4">
            <a:extLst>
              <a:ext uri="{FF2B5EF4-FFF2-40B4-BE49-F238E27FC236}">
                <a16:creationId xmlns:a16="http://schemas.microsoft.com/office/drawing/2014/main" id="{181DBB91-4F74-194F-AC31-E77206238A91}"/>
              </a:ext>
            </a:extLst>
          </p:cNvPr>
          <p:cNvSpPr txBox="1"/>
          <p:nvPr/>
        </p:nvSpPr>
        <p:spPr>
          <a:xfrm>
            <a:off x="720090" y="3223260"/>
            <a:ext cx="982980" cy="374558"/>
          </a:xfrm>
          <a:prstGeom prst="rect">
            <a:avLst/>
          </a:prstGeom>
          <a:solidFill>
            <a:schemeClr val="bg1">
              <a:lumMod val="85000"/>
            </a:schemeClr>
          </a:solidFill>
        </p:spPr>
        <p:txBody>
          <a:bodyPr wrap="square" rtlCol="0">
            <a:spAutoFit/>
          </a:bodyPr>
          <a:lstStyle/>
          <a:p>
            <a:r>
              <a:rPr lang="en-US" dirty="0"/>
              <a:t>Week 1</a:t>
            </a:r>
          </a:p>
        </p:txBody>
      </p:sp>
      <p:sp>
        <p:nvSpPr>
          <p:cNvPr id="6" name="TextBox 5">
            <a:extLst>
              <a:ext uri="{FF2B5EF4-FFF2-40B4-BE49-F238E27FC236}">
                <a16:creationId xmlns:a16="http://schemas.microsoft.com/office/drawing/2014/main" id="{A0979D61-255B-C14D-B8EF-1FCF677B07CD}"/>
              </a:ext>
            </a:extLst>
          </p:cNvPr>
          <p:cNvSpPr txBox="1"/>
          <p:nvPr/>
        </p:nvSpPr>
        <p:spPr>
          <a:xfrm>
            <a:off x="720090" y="3605530"/>
            <a:ext cx="982980" cy="374558"/>
          </a:xfrm>
          <a:prstGeom prst="rect">
            <a:avLst/>
          </a:prstGeom>
          <a:solidFill>
            <a:schemeClr val="bg1">
              <a:lumMod val="85000"/>
            </a:schemeClr>
          </a:solidFill>
        </p:spPr>
        <p:txBody>
          <a:bodyPr wrap="square" rtlCol="0">
            <a:spAutoFit/>
          </a:bodyPr>
          <a:lstStyle/>
          <a:p>
            <a:r>
              <a:rPr lang="en-US" dirty="0"/>
              <a:t>Week 2</a:t>
            </a:r>
          </a:p>
        </p:txBody>
      </p:sp>
      <p:sp>
        <p:nvSpPr>
          <p:cNvPr id="7" name="Rectangle 6">
            <a:extLst>
              <a:ext uri="{FF2B5EF4-FFF2-40B4-BE49-F238E27FC236}">
                <a16:creationId xmlns:a16="http://schemas.microsoft.com/office/drawing/2014/main" id="{D24308D2-497F-944C-8772-544CE14ECADF}"/>
              </a:ext>
            </a:extLst>
          </p:cNvPr>
          <p:cNvSpPr/>
          <p:nvPr/>
        </p:nvSpPr>
        <p:spPr>
          <a:xfrm>
            <a:off x="2613660" y="4365248"/>
            <a:ext cx="6096000" cy="1785104"/>
          </a:xfrm>
          <a:prstGeom prst="rect">
            <a:avLst/>
          </a:prstGeom>
        </p:spPr>
        <p:txBody>
          <a:bodyPr>
            <a:spAutoFit/>
          </a:bodyPr>
          <a:lstStyle/>
          <a:p>
            <a:pPr>
              <a:spcAft>
                <a:spcPts val="600"/>
              </a:spcAft>
            </a:pPr>
            <a:r>
              <a:rPr lang="en-US" dirty="0"/>
              <a:t>		</a:t>
            </a:r>
            <a:r>
              <a:rPr lang="en-US" b="1" dirty="0"/>
              <a:t>Backlog Refinement</a:t>
            </a:r>
          </a:p>
          <a:p>
            <a:pPr>
              <a:spcAft>
                <a:spcPts val="600"/>
              </a:spcAft>
            </a:pPr>
            <a:r>
              <a:rPr lang="en-US" b="1" dirty="0"/>
              <a:t>				Daily Scrum</a:t>
            </a:r>
          </a:p>
          <a:p>
            <a:pPr>
              <a:spcAft>
                <a:spcPts val="600"/>
              </a:spcAft>
            </a:pPr>
            <a:r>
              <a:rPr lang="en-US" b="1" dirty="0"/>
              <a:t>Sprint Retrospective</a:t>
            </a:r>
          </a:p>
          <a:p>
            <a:pPr>
              <a:spcAft>
                <a:spcPts val="600"/>
              </a:spcAft>
            </a:pPr>
            <a:r>
              <a:rPr lang="en-US" b="1" dirty="0"/>
              <a:t>			Sprint Review</a:t>
            </a:r>
          </a:p>
          <a:p>
            <a:pPr>
              <a:spcAft>
                <a:spcPts val="600"/>
              </a:spcAft>
            </a:pPr>
            <a:r>
              <a:rPr lang="en-US" b="1" dirty="0"/>
              <a:t>	Sprint Planning</a:t>
            </a:r>
          </a:p>
        </p:txBody>
      </p:sp>
    </p:spTree>
    <p:extLst>
      <p:ext uri="{BB962C8B-B14F-4D97-AF65-F5344CB8AC3E}">
        <p14:creationId xmlns:p14="http://schemas.microsoft.com/office/powerpoint/2010/main" val="2401745950"/>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6025" y="1105492"/>
            <a:ext cx="8520112" cy="4437063"/>
          </a:xfrm>
        </p:spPr>
        <p:txBody>
          <a:bodyPr>
            <a:normAutofit/>
          </a:bodyPr>
          <a:lstStyle/>
          <a:p>
            <a:r>
              <a:rPr lang="en-US" dirty="0"/>
              <a:t>Scrum theorizes that human activity will always grow to match the time allotted </a:t>
            </a:r>
          </a:p>
          <a:p>
            <a:r>
              <a:rPr lang="en-US" dirty="0"/>
              <a:t>Setting strict time limits focuses attention and improves output</a:t>
            </a:r>
          </a:p>
          <a:p>
            <a:r>
              <a:rPr lang="en-US" dirty="0"/>
              <a:t>Recommended Time boxes:</a:t>
            </a:r>
          </a:p>
          <a:p>
            <a:endParaRPr lang="en-US" dirty="0"/>
          </a:p>
          <a:p>
            <a:endParaRPr lang="en-US" dirty="0"/>
          </a:p>
        </p:txBody>
      </p:sp>
      <p:sp>
        <p:nvSpPr>
          <p:cNvPr id="2" name="Title 1"/>
          <p:cNvSpPr>
            <a:spLocks noGrp="1"/>
          </p:cNvSpPr>
          <p:nvPr>
            <p:ph type="title" idx="4294967295"/>
          </p:nvPr>
        </p:nvSpPr>
        <p:spPr>
          <a:xfrm>
            <a:off x="1524000" y="274638"/>
            <a:ext cx="8229600" cy="1143000"/>
          </a:xfrm>
        </p:spPr>
        <p:txBody>
          <a:bodyPr/>
          <a:lstStyle/>
          <a:p>
            <a:r>
              <a:rPr lang="en-US" dirty="0"/>
              <a:t>Time boxing</a:t>
            </a:r>
          </a:p>
        </p:txBody>
      </p:sp>
      <p:sp>
        <p:nvSpPr>
          <p:cNvPr id="4" name="Slide Number Placeholder 2"/>
          <p:cNvSpPr>
            <a:spLocks noGrp="1"/>
          </p:cNvSpPr>
          <p:nvPr>
            <p:ph type="sldNum" sz="quarter" idx="4294967295"/>
          </p:nvPr>
        </p:nvSpPr>
        <p:spPr>
          <a:xfrm>
            <a:off x="1524000" y="6383339"/>
            <a:ext cx="293688" cy="365125"/>
          </a:xfrm>
        </p:spPr>
        <p:txBody>
          <a:bodyPr/>
          <a:lstStyle/>
          <a:p>
            <a:fld id="{FACC9664-E082-4FC0-8221-3C1185D0B404}" type="slidenum">
              <a:rPr lang="en-US" smtClean="0">
                <a:solidFill>
                  <a:prstClr val="black"/>
                </a:solidFill>
              </a:rPr>
              <a:pPr/>
              <a:t>24</a:t>
            </a:fld>
            <a:endParaRPr lang="en-US" dirty="0">
              <a:solidFill>
                <a:prstClr val="black"/>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815247684"/>
              </p:ext>
            </p:extLst>
          </p:nvPr>
        </p:nvGraphicFramePr>
        <p:xfrm>
          <a:off x="2147777" y="3435262"/>
          <a:ext cx="8220386" cy="1614801"/>
        </p:xfrm>
        <a:graphic>
          <a:graphicData uri="http://schemas.openxmlformats.org/drawingml/2006/table">
            <a:tbl>
              <a:tblPr firstRow="1" bandRow="1">
                <a:tableStyleId>{5C22544A-7EE6-4342-B048-85BDC9FD1C3A}</a:tableStyleId>
              </a:tblPr>
              <a:tblGrid>
                <a:gridCol w="1163473">
                  <a:extLst>
                    <a:ext uri="{9D8B030D-6E8A-4147-A177-3AD203B41FA5}">
                      <a16:colId xmlns:a16="http://schemas.microsoft.com/office/drawing/2014/main" val="20000"/>
                    </a:ext>
                  </a:extLst>
                </a:gridCol>
                <a:gridCol w="1318604">
                  <a:extLst>
                    <a:ext uri="{9D8B030D-6E8A-4147-A177-3AD203B41FA5}">
                      <a16:colId xmlns:a16="http://schemas.microsoft.com/office/drawing/2014/main" val="20001"/>
                    </a:ext>
                  </a:extLst>
                </a:gridCol>
                <a:gridCol w="975683">
                  <a:extLst>
                    <a:ext uri="{9D8B030D-6E8A-4147-A177-3AD203B41FA5}">
                      <a16:colId xmlns:a16="http://schemas.microsoft.com/office/drawing/2014/main" val="20002"/>
                    </a:ext>
                  </a:extLst>
                </a:gridCol>
                <a:gridCol w="1743953">
                  <a:extLst>
                    <a:ext uri="{9D8B030D-6E8A-4147-A177-3AD203B41FA5}">
                      <a16:colId xmlns:a16="http://schemas.microsoft.com/office/drawing/2014/main" val="257820974"/>
                    </a:ext>
                  </a:extLst>
                </a:gridCol>
                <a:gridCol w="1371600">
                  <a:extLst>
                    <a:ext uri="{9D8B030D-6E8A-4147-A177-3AD203B41FA5}">
                      <a16:colId xmlns:a16="http://schemas.microsoft.com/office/drawing/2014/main" val="20003"/>
                    </a:ext>
                  </a:extLst>
                </a:gridCol>
                <a:gridCol w="1647073">
                  <a:extLst>
                    <a:ext uri="{9D8B030D-6E8A-4147-A177-3AD203B41FA5}">
                      <a16:colId xmlns:a16="http://schemas.microsoft.com/office/drawing/2014/main" val="20004"/>
                    </a:ext>
                  </a:extLst>
                </a:gridCol>
              </a:tblGrid>
              <a:tr h="784657">
                <a:tc>
                  <a:txBody>
                    <a:bodyPr/>
                    <a:lstStyle/>
                    <a:p>
                      <a:r>
                        <a:rPr lang="en-US" sz="2000" b="1" dirty="0"/>
                        <a:t>Sprint Length</a:t>
                      </a:r>
                    </a:p>
                  </a:txBody>
                  <a:tcPr/>
                </a:tc>
                <a:tc>
                  <a:txBody>
                    <a:bodyPr/>
                    <a:lstStyle/>
                    <a:p>
                      <a:r>
                        <a:rPr lang="en-US" sz="2000" b="1" dirty="0"/>
                        <a:t>Sprint Planning</a:t>
                      </a:r>
                    </a:p>
                  </a:txBody>
                  <a:tcPr/>
                </a:tc>
                <a:tc>
                  <a:txBody>
                    <a:bodyPr/>
                    <a:lstStyle/>
                    <a:p>
                      <a:r>
                        <a:rPr lang="en-US" sz="2000" b="1" dirty="0"/>
                        <a:t>Daily</a:t>
                      </a:r>
                    </a:p>
                    <a:p>
                      <a:r>
                        <a:rPr lang="en-US" sz="2000" b="1" dirty="0"/>
                        <a:t>Scrum</a:t>
                      </a:r>
                    </a:p>
                  </a:txBody>
                  <a:tcPr/>
                </a:tc>
                <a:tc>
                  <a:txBody>
                    <a:bodyPr/>
                    <a:lstStyle/>
                    <a:p>
                      <a:r>
                        <a:rPr lang="en-US" sz="2000" b="1" dirty="0"/>
                        <a:t>Backlog</a:t>
                      </a:r>
                    </a:p>
                    <a:p>
                      <a:r>
                        <a:rPr lang="en-US" sz="2000" b="1" dirty="0"/>
                        <a:t>Refinement</a:t>
                      </a:r>
                    </a:p>
                  </a:txBody>
                  <a:tcPr/>
                </a:tc>
                <a:tc>
                  <a:txBody>
                    <a:bodyPr/>
                    <a:lstStyle/>
                    <a:p>
                      <a:r>
                        <a:rPr lang="en-US" sz="2000" b="1" dirty="0"/>
                        <a:t>Review</a:t>
                      </a:r>
                    </a:p>
                  </a:txBody>
                  <a:tcPr/>
                </a:tc>
                <a:tc>
                  <a:txBody>
                    <a:bodyPr/>
                    <a:lstStyle/>
                    <a:p>
                      <a:r>
                        <a:rPr lang="en-US" sz="2000" b="1" dirty="0"/>
                        <a:t>Retrospective</a:t>
                      </a:r>
                    </a:p>
                  </a:txBody>
                  <a:tcPr/>
                </a:tc>
                <a:extLst>
                  <a:ext uri="{0D108BD9-81ED-4DB2-BD59-A6C34878D82A}">
                    <a16:rowId xmlns:a16="http://schemas.microsoft.com/office/drawing/2014/main" val="10000"/>
                  </a:ext>
                </a:extLst>
              </a:tr>
              <a:tr h="415072">
                <a:tc>
                  <a:txBody>
                    <a:bodyPr/>
                    <a:lstStyle/>
                    <a:p>
                      <a:r>
                        <a:rPr lang="en-US" dirty="0"/>
                        <a:t>2 weeks</a:t>
                      </a:r>
                    </a:p>
                  </a:txBody>
                  <a:tcPr/>
                </a:tc>
                <a:tc>
                  <a:txBody>
                    <a:bodyPr/>
                    <a:lstStyle/>
                    <a:p>
                      <a:r>
                        <a:rPr lang="en-US" dirty="0"/>
                        <a:t>4 </a:t>
                      </a:r>
                      <a:r>
                        <a:rPr lang="en-US" dirty="0" err="1"/>
                        <a:t>hrs</a:t>
                      </a:r>
                      <a:endParaRPr lang="en-US" dirty="0"/>
                    </a:p>
                  </a:txBody>
                  <a:tcPr/>
                </a:tc>
                <a:tc>
                  <a:txBody>
                    <a:bodyPr/>
                    <a:lstStyle/>
                    <a:p>
                      <a:r>
                        <a:rPr lang="en-US" dirty="0"/>
                        <a:t>15min</a:t>
                      </a:r>
                    </a:p>
                  </a:txBody>
                  <a:tcPr/>
                </a:tc>
                <a:tc>
                  <a:txBody>
                    <a:bodyPr/>
                    <a:lstStyle/>
                    <a:p>
                      <a:r>
                        <a:rPr lang="en-US" dirty="0"/>
                        <a:t>1 </a:t>
                      </a:r>
                      <a:r>
                        <a:rPr lang="en-US" dirty="0" err="1"/>
                        <a:t>hr</a:t>
                      </a:r>
                      <a:endParaRPr lang="en-US" dirty="0"/>
                    </a:p>
                  </a:txBody>
                  <a:tcPr/>
                </a:tc>
                <a:tc>
                  <a:txBody>
                    <a:bodyPr/>
                    <a:lstStyle/>
                    <a:p>
                      <a:r>
                        <a:rPr lang="en-US" dirty="0"/>
                        <a:t>1 </a:t>
                      </a:r>
                      <a:r>
                        <a:rPr lang="en-US" dirty="0" err="1"/>
                        <a:t>hr</a:t>
                      </a:r>
                      <a:endParaRPr lang="en-US" dirty="0"/>
                    </a:p>
                  </a:txBody>
                  <a:tcPr/>
                </a:tc>
                <a:tc>
                  <a:txBody>
                    <a:bodyPr/>
                    <a:lstStyle/>
                    <a:p>
                      <a:r>
                        <a:rPr lang="en-US" dirty="0"/>
                        <a:t>1 </a:t>
                      </a:r>
                      <a:r>
                        <a:rPr lang="en-US" dirty="0" err="1"/>
                        <a:t>hr</a:t>
                      </a:r>
                      <a:endParaRPr lang="en-US" dirty="0"/>
                    </a:p>
                  </a:txBody>
                  <a:tcPr/>
                </a:tc>
                <a:extLst>
                  <a:ext uri="{0D108BD9-81ED-4DB2-BD59-A6C34878D82A}">
                    <a16:rowId xmlns:a16="http://schemas.microsoft.com/office/drawing/2014/main" val="10001"/>
                  </a:ext>
                </a:extLst>
              </a:tr>
              <a:tr h="415072">
                <a:tc>
                  <a:txBody>
                    <a:bodyPr/>
                    <a:lstStyle/>
                    <a:p>
                      <a:r>
                        <a:rPr lang="en-US" dirty="0"/>
                        <a:t>3 weeks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6 </a:t>
                      </a:r>
                      <a:r>
                        <a:rPr lang="en-US" dirty="0" err="1"/>
                        <a:t>hrs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15min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1.5 </a:t>
                      </a:r>
                      <a:r>
                        <a:rPr lang="en-US" dirty="0" err="1"/>
                        <a:t>hrs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1.5 </a:t>
                      </a:r>
                      <a:r>
                        <a:rPr lang="en-US" dirty="0" err="1"/>
                        <a:t>hr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1.5 </a:t>
                      </a:r>
                      <a:r>
                        <a:rPr lang="en-US" dirty="0" err="1"/>
                        <a:t>hr</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5524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a:spcAft>
                <a:spcPts val="600"/>
              </a:spcAft>
            </a:pPr>
            <a:r>
              <a:rPr lang="en-US" dirty="0"/>
              <a:t>Standard Scrum Calendar</a:t>
            </a:r>
          </a:p>
          <a:p>
            <a:pPr>
              <a:spcAft>
                <a:spcPts val="600"/>
              </a:spcAft>
            </a:pPr>
            <a:endParaRPr lang="en-US" dirty="0"/>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a:ext>
            </a:extLst>
          </a:blip>
          <a:stretch>
            <a:fillRect/>
          </a:stretch>
        </p:blipFill>
        <p:spPr>
          <a:xfrm>
            <a:off x="1852614" y="985044"/>
            <a:ext cx="8410575" cy="4789487"/>
          </a:xfrm>
        </p:spPr>
      </p:pic>
      <p:sp>
        <p:nvSpPr>
          <p:cNvPr id="7" name="TextBox 6"/>
          <p:cNvSpPr txBox="1"/>
          <p:nvPr/>
        </p:nvSpPr>
        <p:spPr bwMode="auto">
          <a:xfrm>
            <a:off x="2514600" y="4343401"/>
            <a:ext cx="6477000" cy="830997"/>
          </a:xfrm>
          <a:prstGeom prst="rect">
            <a:avLst/>
          </a:prstGeom>
          <a:noFill/>
          <a:ln w="9525">
            <a:noFill/>
            <a:miter lim="800000"/>
            <a:headEnd/>
            <a:tailEnd/>
          </a:ln>
        </p:spPr>
        <p:txBody>
          <a:bodyPr wrap="square" lIns="0" tIns="0" rIns="0" bIns="0" rtlCol="0">
            <a:spAutoFit/>
          </a:bodyPr>
          <a:lstStyle/>
          <a:p>
            <a:pPr>
              <a:spcBef>
                <a:spcPct val="50000"/>
              </a:spcBef>
            </a:pPr>
            <a:r>
              <a:rPr lang="en-US" sz="2400" b="1" dirty="0">
                <a:effectLst>
                  <a:outerShdw blurRad="50800" dist="38100" algn="l" rotWithShape="0">
                    <a:prstClr val="black">
                      <a:alpha val="40000"/>
                    </a:prstClr>
                  </a:outerShdw>
                </a:effectLst>
                <a:latin typeface="Arial"/>
                <a:cs typeface="Arial"/>
              </a:rPr>
              <a:t>Teams use the same schedule repeatedly.</a:t>
            </a:r>
          </a:p>
          <a:p>
            <a:pPr marL="800100" lvl="1" indent="-342900">
              <a:spcBef>
                <a:spcPct val="50000"/>
              </a:spcBef>
              <a:buFont typeface="Arial" pitchFamily="34" charset="0"/>
              <a:buChar char="•"/>
            </a:pPr>
            <a:r>
              <a:rPr lang="en-US" sz="2000" b="1" dirty="0">
                <a:effectLst>
                  <a:outerShdw blurRad="50800" dist="38100" algn="l" rotWithShape="0">
                    <a:prstClr val="black">
                      <a:alpha val="40000"/>
                    </a:prstClr>
                  </a:outerShdw>
                </a:effectLst>
                <a:latin typeface="Arial"/>
                <a:cs typeface="Arial"/>
              </a:rPr>
              <a:t>Improves Predictability &amp; Scheduling.</a:t>
            </a:r>
          </a:p>
        </p:txBody>
      </p:sp>
      <p:sp>
        <p:nvSpPr>
          <p:cNvPr id="2" name="Rectangle 1">
            <a:extLst>
              <a:ext uri="{FF2B5EF4-FFF2-40B4-BE49-F238E27FC236}">
                <a16:creationId xmlns:a16="http://schemas.microsoft.com/office/drawing/2014/main" id="{1C7BA481-E924-E14F-BB0D-F35552D86359}"/>
              </a:ext>
            </a:extLst>
          </p:cNvPr>
          <p:cNvSpPr/>
          <p:nvPr/>
        </p:nvSpPr>
        <p:spPr>
          <a:xfrm>
            <a:off x="5457825" y="3028950"/>
            <a:ext cx="714375" cy="428625"/>
          </a:xfrm>
          <a:prstGeom prst="rect">
            <a:avLst/>
          </a:prstGeom>
          <a:gradFill>
            <a:gsLst>
              <a:gs pos="0">
                <a:schemeClr val="accent1">
                  <a:lumMod val="5000"/>
                  <a:lumOff val="95000"/>
                </a:schemeClr>
              </a:gs>
              <a:gs pos="74000">
                <a:schemeClr val="accent6">
                  <a:lumMod val="60000"/>
                  <a:lumOff val="40000"/>
                </a:schemeClr>
              </a:gs>
              <a:gs pos="83000">
                <a:schemeClr val="accent1">
                  <a:lumMod val="45000"/>
                  <a:lumOff val="55000"/>
                </a:schemeClr>
              </a:gs>
              <a:gs pos="100000">
                <a:schemeClr val="accent1">
                  <a:lumMod val="30000"/>
                  <a:lumOff val="70000"/>
                </a:schemeClr>
              </a:gs>
            </a:gsLst>
            <a:lin ang="5400000" scaled="1"/>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a:solidFill>
                  <a:sysClr val="windowText" lastClr="000000"/>
                </a:solidFill>
              </a:rPr>
              <a:t>Backlog Refinement</a:t>
            </a:r>
          </a:p>
        </p:txBody>
      </p:sp>
      <p:pic>
        <p:nvPicPr>
          <p:cNvPr id="5" name="Picture 4">
            <a:extLst>
              <a:ext uri="{FF2B5EF4-FFF2-40B4-BE49-F238E27FC236}">
                <a16:creationId xmlns:a16="http://schemas.microsoft.com/office/drawing/2014/main" id="{A7D0B59F-AD4D-1247-B36A-A952A0A060E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21857" y="4281055"/>
            <a:ext cx="663457" cy="415498"/>
          </a:xfrm>
          <a:prstGeom prst="rect">
            <a:avLst/>
          </a:prstGeom>
        </p:spPr>
      </p:pic>
      <p:pic>
        <p:nvPicPr>
          <p:cNvPr id="6" name="Picture 5">
            <a:extLst>
              <a:ext uri="{FF2B5EF4-FFF2-40B4-BE49-F238E27FC236}">
                <a16:creationId xmlns:a16="http://schemas.microsoft.com/office/drawing/2014/main" id="{B8D53E17-0D91-D046-8EDE-016717EC2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09445" y="3865419"/>
            <a:ext cx="696650" cy="391102"/>
          </a:xfrm>
          <a:prstGeom prst="rect">
            <a:avLst/>
          </a:prstGeom>
        </p:spPr>
      </p:pic>
    </p:spTree>
    <p:extLst>
      <p:ext uri="{BB962C8B-B14F-4D97-AF65-F5344CB8AC3E}">
        <p14:creationId xmlns:p14="http://schemas.microsoft.com/office/powerpoint/2010/main" val="3609432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dirty="0"/>
              <a:t>COMMON METRIC - Sprint Burn Down Chart </a:t>
            </a:r>
          </a:p>
        </p:txBody>
      </p:sp>
      <p:sp>
        <p:nvSpPr>
          <p:cNvPr id="5" name="Content Placeholder 4"/>
          <p:cNvSpPr>
            <a:spLocks noGrp="1"/>
          </p:cNvSpPr>
          <p:nvPr>
            <p:ph type="body" sz="quarter" idx="10"/>
          </p:nvPr>
        </p:nvSpPr>
        <p:spPr>
          <a:xfrm>
            <a:off x="2146300" y="1117601"/>
            <a:ext cx="8242658" cy="4437063"/>
          </a:xfrm>
        </p:spPr>
        <p:txBody>
          <a:bodyPr/>
          <a:lstStyle/>
          <a:p>
            <a:pPr>
              <a:buFont typeface="Arial" pitchFamily="34" charset="0"/>
              <a:buChar char="•"/>
            </a:pPr>
            <a:r>
              <a:rPr lang="en-US" dirty="0"/>
              <a:t>Shows total number of hours or points in sprint</a:t>
            </a:r>
          </a:p>
          <a:p>
            <a:pPr>
              <a:buFont typeface="Arial" pitchFamily="34" charset="0"/>
              <a:buChar char="•"/>
            </a:pPr>
            <a:r>
              <a:rPr lang="en-US" dirty="0"/>
              <a:t>Decremented each day as work is accomplished</a:t>
            </a:r>
          </a:p>
          <a:p>
            <a:pPr>
              <a:buFont typeface="Arial" pitchFamily="34" charset="0"/>
              <a:buChar char="•"/>
            </a:pPr>
            <a:r>
              <a:rPr lang="en-US" dirty="0"/>
              <a:t>“Burns down” to 0 by end of Sprint</a:t>
            </a:r>
          </a:p>
        </p:txBody>
      </p:sp>
      <p:pic>
        <p:nvPicPr>
          <p:cNvPr id="3" name="Picture 2">
            <a:extLst>
              <a:ext uri="{FF2B5EF4-FFF2-40B4-BE49-F238E27FC236}">
                <a16:creationId xmlns:a16="http://schemas.microsoft.com/office/drawing/2014/main" id="{5E13BF79-2E2D-E642-9A22-D093FEDD317B}"/>
              </a:ext>
            </a:extLst>
          </p:cNvPr>
          <p:cNvPicPr>
            <a:picLocks noChangeAspect="1"/>
          </p:cNvPicPr>
          <p:nvPr/>
        </p:nvPicPr>
        <p:blipFill>
          <a:blip r:embed="rId3"/>
          <a:stretch>
            <a:fillRect/>
          </a:stretch>
        </p:blipFill>
        <p:spPr>
          <a:xfrm>
            <a:off x="3419310" y="2830911"/>
            <a:ext cx="5367503" cy="3242866"/>
          </a:xfrm>
          <a:prstGeom prst="rect">
            <a:avLst/>
          </a:prstGeom>
        </p:spPr>
      </p:pic>
      <p:sp>
        <p:nvSpPr>
          <p:cNvPr id="4" name="TextBox 3">
            <a:extLst>
              <a:ext uri="{FF2B5EF4-FFF2-40B4-BE49-F238E27FC236}">
                <a16:creationId xmlns:a16="http://schemas.microsoft.com/office/drawing/2014/main" id="{D85CC9F8-3D2B-4E44-BED5-0CC0FD4A3C5A}"/>
              </a:ext>
            </a:extLst>
          </p:cNvPr>
          <p:cNvSpPr txBox="1"/>
          <p:nvPr/>
        </p:nvSpPr>
        <p:spPr>
          <a:xfrm>
            <a:off x="2119147" y="4631334"/>
            <a:ext cx="1376198" cy="923330"/>
          </a:xfrm>
          <a:prstGeom prst="rect">
            <a:avLst/>
          </a:prstGeom>
          <a:solidFill>
            <a:srgbClr val="FFFFFB"/>
          </a:solidFill>
        </p:spPr>
        <p:txBody>
          <a:bodyPr wrap="square" rtlCol="0">
            <a:spAutoFit/>
          </a:bodyPr>
          <a:lstStyle/>
          <a:p>
            <a:r>
              <a:rPr lang="en-US" dirty="0"/>
              <a:t>HOURS OF TASK WORK REMAINING</a:t>
            </a:r>
          </a:p>
        </p:txBody>
      </p:sp>
      <p:sp>
        <p:nvSpPr>
          <p:cNvPr id="6" name="Line Callout 1 5">
            <a:extLst>
              <a:ext uri="{FF2B5EF4-FFF2-40B4-BE49-F238E27FC236}">
                <a16:creationId xmlns:a16="http://schemas.microsoft.com/office/drawing/2014/main" id="{1EEC6E09-595A-0146-8B93-3197DE75074D}"/>
              </a:ext>
            </a:extLst>
          </p:cNvPr>
          <p:cNvSpPr/>
          <p:nvPr/>
        </p:nvSpPr>
        <p:spPr>
          <a:xfrm>
            <a:off x="9980792" y="1791494"/>
            <a:ext cx="1400175" cy="1671638"/>
          </a:xfrm>
          <a:prstGeom prst="borderCallout1">
            <a:avLst>
              <a:gd name="adj1" fmla="val 18750"/>
              <a:gd name="adj2" fmla="val -8333"/>
              <a:gd name="adj3" fmla="val 118720"/>
              <a:gd name="adj4" fmla="val -343434"/>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Goal Pace of Completing Work Remaining on a Daily Average </a:t>
            </a:r>
          </a:p>
        </p:txBody>
      </p:sp>
      <p:sp>
        <p:nvSpPr>
          <p:cNvPr id="9" name="Line Callout 1 8">
            <a:extLst>
              <a:ext uri="{FF2B5EF4-FFF2-40B4-BE49-F238E27FC236}">
                <a16:creationId xmlns:a16="http://schemas.microsoft.com/office/drawing/2014/main" id="{E2CD296A-4E6F-B744-996F-13708B1F2C03}"/>
              </a:ext>
            </a:extLst>
          </p:cNvPr>
          <p:cNvSpPr/>
          <p:nvPr/>
        </p:nvSpPr>
        <p:spPr>
          <a:xfrm>
            <a:off x="10059823" y="3883026"/>
            <a:ext cx="1400175" cy="1671638"/>
          </a:xfrm>
          <a:prstGeom prst="borderCallout1">
            <a:avLst>
              <a:gd name="adj1" fmla="val 18750"/>
              <a:gd name="adj2" fmla="val -8333"/>
              <a:gd name="adj3" fmla="val 21326"/>
              <a:gd name="adj4" fmla="val -254235"/>
            </a:avLst>
          </a:prstGeom>
          <a:solidFill>
            <a:srgbClr val="C00000"/>
          </a:solidFill>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is BEHIND the Goal Pace</a:t>
            </a:r>
          </a:p>
        </p:txBody>
      </p:sp>
      <p:sp>
        <p:nvSpPr>
          <p:cNvPr id="10" name="Line Callout 1 9">
            <a:extLst>
              <a:ext uri="{FF2B5EF4-FFF2-40B4-BE49-F238E27FC236}">
                <a16:creationId xmlns:a16="http://schemas.microsoft.com/office/drawing/2014/main" id="{EA21B883-E68B-CD43-8D5A-B87A8E0E5C04}"/>
              </a:ext>
            </a:extLst>
          </p:cNvPr>
          <p:cNvSpPr/>
          <p:nvPr/>
        </p:nvSpPr>
        <p:spPr>
          <a:xfrm>
            <a:off x="825156" y="2785783"/>
            <a:ext cx="1400175" cy="1671638"/>
          </a:xfrm>
          <a:prstGeom prst="borderCallout1">
            <a:avLst>
              <a:gd name="adj1" fmla="val 33426"/>
              <a:gd name="adj2" fmla="val 101572"/>
              <a:gd name="adj3" fmla="val 69356"/>
              <a:gd name="adj4" fmla="val 292107"/>
            </a:avLst>
          </a:prstGeom>
          <a:solidFill>
            <a:srgbClr val="C00000"/>
          </a:solidFill>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is AHEAD of Goal Pace</a:t>
            </a:r>
          </a:p>
        </p:txBody>
      </p:sp>
    </p:spTree>
    <p:extLst>
      <p:ext uri="{BB962C8B-B14F-4D97-AF65-F5344CB8AC3E}">
        <p14:creationId xmlns:p14="http://schemas.microsoft.com/office/powerpoint/2010/main" val="77666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a:t>Sprint Burn Down Chart</a:t>
            </a:r>
          </a:p>
        </p:txBody>
      </p:sp>
      <p:sp>
        <p:nvSpPr>
          <p:cNvPr id="3" name="Content Placeholder 2"/>
          <p:cNvSpPr>
            <a:spLocks noGrp="1"/>
          </p:cNvSpPr>
          <p:nvPr>
            <p:ph type="body" sz="quarter" idx="10"/>
          </p:nvPr>
        </p:nvSpPr>
        <p:spPr>
          <a:xfrm>
            <a:off x="2108200" y="1206501"/>
            <a:ext cx="6484680" cy="4665663"/>
          </a:xfrm>
        </p:spPr>
        <p:txBody>
          <a:bodyPr/>
          <a:lstStyle/>
          <a:p>
            <a:pPr>
              <a:buFont typeface="Arial" pitchFamily="34" charset="0"/>
              <a:buChar char="•"/>
            </a:pPr>
            <a:r>
              <a:rPr lang="en-US" dirty="0"/>
              <a:t>Reviewed by the team at each stand up</a:t>
            </a:r>
          </a:p>
          <a:p>
            <a:pPr>
              <a:buFont typeface="Arial" pitchFamily="34" charset="0"/>
              <a:buChar char="•"/>
            </a:pPr>
            <a:r>
              <a:rPr lang="en-US" dirty="0"/>
              <a:t>Helps the team identify if they are on track to deliver as expected</a:t>
            </a:r>
          </a:p>
          <a:p>
            <a:pPr>
              <a:buFont typeface="Arial" pitchFamily="34" charset="0"/>
              <a:buChar char="•"/>
            </a:pPr>
            <a:r>
              <a:rPr lang="en-US" dirty="0"/>
              <a:t>Provides transparency to anyone interested in how the sprint is progressing</a:t>
            </a:r>
          </a:p>
        </p:txBody>
      </p:sp>
      <p:pic>
        <p:nvPicPr>
          <p:cNvPr id="6" name="Picture 5">
            <a:extLst>
              <a:ext uri="{FF2B5EF4-FFF2-40B4-BE49-F238E27FC236}">
                <a16:creationId xmlns:a16="http://schemas.microsoft.com/office/drawing/2014/main" id="{AF8E3C68-B051-874C-A689-865259702E5A}"/>
              </a:ext>
            </a:extLst>
          </p:cNvPr>
          <p:cNvPicPr>
            <a:picLocks noChangeAspect="1"/>
          </p:cNvPicPr>
          <p:nvPr/>
        </p:nvPicPr>
        <p:blipFill>
          <a:blip r:embed="rId3"/>
          <a:stretch>
            <a:fillRect/>
          </a:stretch>
        </p:blipFill>
        <p:spPr>
          <a:xfrm>
            <a:off x="7313977" y="3638519"/>
            <a:ext cx="3946690" cy="2384458"/>
          </a:xfrm>
          <a:prstGeom prst="rect">
            <a:avLst/>
          </a:prstGeom>
        </p:spPr>
      </p:pic>
    </p:spTree>
    <p:extLst>
      <p:ext uri="{BB962C8B-B14F-4D97-AF65-F5344CB8AC3E}">
        <p14:creationId xmlns:p14="http://schemas.microsoft.com/office/powerpoint/2010/main" val="3815335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1"/>
          </p:nvPr>
        </p:nvSpPr>
        <p:spPr>
          <a:xfrm>
            <a:off x="1766888" y="598488"/>
            <a:ext cx="8405812" cy="773112"/>
          </a:xfrm>
        </p:spPr>
        <p:txBody>
          <a:bodyPr>
            <a:normAutofit/>
          </a:bodyPr>
          <a:lstStyle/>
          <a:p>
            <a:r>
              <a:rPr lang="en-US" dirty="0">
                <a:ea typeface="ＭＳ Ｐゴシック"/>
              </a:rPr>
              <a:t>Scrum Events: Execute, Inspect, Adapt cycle</a:t>
            </a:r>
            <a:endParaRPr lang="en-US" dirty="0"/>
          </a:p>
        </p:txBody>
      </p:sp>
      <p:sp>
        <p:nvSpPr>
          <p:cNvPr id="27" name="Slide Number Placeholder 26"/>
          <p:cNvSpPr>
            <a:spLocks noGrp="1"/>
          </p:cNvSpPr>
          <p:nvPr>
            <p:ph type="sldNum" sz="quarter" idx="4294967295"/>
          </p:nvPr>
        </p:nvSpPr>
        <p:spPr>
          <a:xfrm>
            <a:off x="8534400" y="6356351"/>
            <a:ext cx="2133600" cy="365125"/>
          </a:xfrm>
        </p:spPr>
        <p:txBody>
          <a:bodyPr/>
          <a:lstStyle/>
          <a:p>
            <a:fld id="{FACC9664-E082-4FC0-8221-3C1185D0B404}" type="slidenum">
              <a:rPr lang="en-US" smtClean="0">
                <a:solidFill>
                  <a:prstClr val="black"/>
                </a:solidFill>
              </a:rPr>
              <a:pPr/>
              <a:t>28</a:t>
            </a:fld>
            <a:endParaRPr lang="en-US" dirty="0">
              <a:solidFill>
                <a:prstClr val="black"/>
              </a:solidFill>
            </a:endParaRPr>
          </a:p>
        </p:txBody>
      </p:sp>
      <p:sp>
        <p:nvSpPr>
          <p:cNvPr id="3" name="Content Placeholder 2"/>
          <p:cNvSpPr txBox="1">
            <a:spLocks/>
          </p:cNvSpPr>
          <p:nvPr/>
        </p:nvSpPr>
        <p:spPr>
          <a:xfrm>
            <a:off x="1702761" y="1019162"/>
            <a:ext cx="8375650" cy="4826000"/>
          </a:xfrm>
          <a:prstGeom prst="rect">
            <a:avLst/>
          </a:prstGeom>
        </p:spPr>
        <p:txBody>
          <a:bodyPr lIns="82479" tIns="41239" rIns="82479" bIns="41239">
            <a:normAutofit/>
          </a:bodyPr>
          <a:lstStyle>
            <a:lvl1pPr algn="l" rtl="0" eaLnBrk="1" fontAlgn="base" hangingPunct="1">
              <a:lnSpc>
                <a:spcPct val="120000"/>
              </a:lnSpc>
              <a:spcBef>
                <a:spcPts val="1552"/>
              </a:spcBef>
              <a:spcAft>
                <a:spcPct val="0"/>
              </a:spcAft>
              <a:buFont typeface="Arial" charset="0"/>
              <a:defRPr sz="2700" b="1" kern="1200">
                <a:solidFill>
                  <a:schemeClr val="tx1"/>
                </a:solidFill>
                <a:latin typeface="+mn-lt"/>
                <a:ea typeface="+mn-ea"/>
                <a:cs typeface="+mn-cs"/>
              </a:defRPr>
            </a:lvl1pPr>
            <a:lvl2pPr marL="251667" indent="-251667" algn="l" rtl="0" eaLnBrk="1" fontAlgn="base" hangingPunct="1">
              <a:lnSpc>
                <a:spcPct val="120000"/>
              </a:lnSpc>
              <a:spcBef>
                <a:spcPts val="1552"/>
              </a:spcBef>
              <a:spcAft>
                <a:spcPct val="0"/>
              </a:spcAft>
              <a:buClr>
                <a:schemeClr val="tx2"/>
              </a:buClr>
              <a:buFont typeface="Wingdings" pitchFamily="2" charset="2"/>
              <a:buChar char="§"/>
              <a:defRPr sz="2700" b="1" kern="1200">
                <a:solidFill>
                  <a:schemeClr val="tx1"/>
                </a:solidFill>
                <a:latin typeface="+mn-lt"/>
                <a:ea typeface="+mn-ea"/>
                <a:cs typeface="+mn-cs"/>
              </a:defRPr>
            </a:lvl2pPr>
            <a:lvl3pPr marL="510372" indent="-253426" algn="l" rtl="0" eaLnBrk="1" fontAlgn="base" hangingPunct="1">
              <a:lnSpc>
                <a:spcPct val="120000"/>
              </a:lnSpc>
              <a:spcBef>
                <a:spcPts val="1552"/>
              </a:spcBef>
              <a:spcAft>
                <a:spcPct val="0"/>
              </a:spcAft>
              <a:buClr>
                <a:schemeClr val="tx2"/>
              </a:buClr>
              <a:buFont typeface="BentonSansF Book"/>
              <a:buChar char="–"/>
              <a:defRPr sz="2700" kern="1200">
                <a:solidFill>
                  <a:schemeClr val="tx1"/>
                </a:solidFill>
                <a:latin typeface="+mn-lt"/>
                <a:ea typeface="+mn-ea"/>
                <a:cs typeface="+mn-cs"/>
              </a:defRPr>
            </a:lvl3pPr>
            <a:lvl4pPr marL="762038" indent="-256946" algn="l" rtl="0" eaLnBrk="1" fontAlgn="base" hangingPunct="1">
              <a:lnSpc>
                <a:spcPct val="120000"/>
              </a:lnSpc>
              <a:spcBef>
                <a:spcPts val="1330"/>
              </a:spcBef>
              <a:spcAft>
                <a:spcPct val="0"/>
              </a:spcAft>
              <a:buClr>
                <a:schemeClr val="tx2"/>
              </a:buClr>
              <a:buFont typeface="Wingdings" pitchFamily="2" charset="2"/>
              <a:buChar char="§"/>
              <a:defRPr sz="2200" kern="1200">
                <a:solidFill>
                  <a:schemeClr val="tx1"/>
                </a:solidFill>
                <a:latin typeface="+mn-lt"/>
                <a:ea typeface="+mn-ea"/>
                <a:cs typeface="+mn-cs"/>
              </a:defRPr>
            </a:lvl4pPr>
            <a:lvl5pPr marL="1013704" indent="-251667" algn="l" rtl="0" eaLnBrk="1" fontAlgn="base" hangingPunct="1">
              <a:lnSpc>
                <a:spcPct val="120000"/>
              </a:lnSpc>
              <a:spcBef>
                <a:spcPts val="1109"/>
              </a:spcBef>
              <a:spcAft>
                <a:spcPct val="0"/>
              </a:spcAft>
              <a:buClr>
                <a:schemeClr val="tx2"/>
              </a:buClr>
              <a:buFont typeface="BentonSansF Book"/>
              <a:buChar char="–"/>
              <a:defRPr kern="1200">
                <a:solidFill>
                  <a:schemeClr val="tx1"/>
                </a:solidFill>
                <a:latin typeface="+mn-lt"/>
                <a:ea typeface="+mn-ea"/>
                <a:cs typeface="+mn-cs"/>
              </a:defRPr>
            </a:lvl5pPr>
            <a:lvl6pPr marL="2787686" indent="-253426" algn="l" defTabSz="101370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94537" indent="-253426" algn="l" defTabSz="101370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1389" indent="-253426" algn="l" defTabSz="101370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08241" indent="-253426" algn="l" defTabSz="1013704"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spcBef>
                <a:spcPct val="0"/>
              </a:spcBef>
              <a:buFont typeface="Wingdings" pitchFamily="2" charset="2"/>
              <a:buChar char="ü"/>
            </a:pPr>
            <a:endParaRPr lang="en-US" sz="2200" dirty="0">
              <a:solidFill>
                <a:schemeClr val="accent3"/>
              </a:solidFill>
              <a:ea typeface="ＭＳ Ｐゴシック"/>
            </a:endParaRPr>
          </a:p>
          <a:p>
            <a:pPr>
              <a:spcBef>
                <a:spcPct val="0"/>
              </a:spcBef>
            </a:pPr>
            <a:endParaRPr lang="en-US" sz="2200" dirty="0">
              <a:solidFill>
                <a:schemeClr val="accent6"/>
              </a:solidFill>
              <a:ea typeface="ＭＳ Ｐゴシック"/>
            </a:endParaRPr>
          </a:p>
        </p:txBody>
      </p:sp>
      <p:pic>
        <p:nvPicPr>
          <p:cNvPr id="32" name="Picture 31" descr="Scrum Framework.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2496" y="1070474"/>
            <a:ext cx="9045505" cy="4826000"/>
          </a:xfrm>
          <a:prstGeom prst="rect">
            <a:avLst/>
          </a:prstGeom>
        </p:spPr>
      </p:pic>
    </p:spTree>
    <p:extLst>
      <p:ext uri="{BB962C8B-B14F-4D97-AF65-F5344CB8AC3E}">
        <p14:creationId xmlns:p14="http://schemas.microsoft.com/office/powerpoint/2010/main" val="3414937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D928F1-6648-FD4D-8D55-36045A14A7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27920" y="285115"/>
            <a:ext cx="1816100" cy="1816100"/>
          </a:xfrm>
          <a:prstGeom prst="rect">
            <a:avLst/>
          </a:prstGeom>
        </p:spPr>
      </p:pic>
      <p:sp>
        <p:nvSpPr>
          <p:cNvPr id="3" name="Content Placeholder 2">
            <a:extLst>
              <a:ext uri="{FF2B5EF4-FFF2-40B4-BE49-F238E27FC236}">
                <a16:creationId xmlns:a16="http://schemas.microsoft.com/office/drawing/2014/main" id="{D6752DFF-DABA-2A43-96F4-FC21C2A53CBC}"/>
              </a:ext>
            </a:extLst>
          </p:cNvPr>
          <p:cNvSpPr>
            <a:spLocks noGrp="1"/>
          </p:cNvSpPr>
          <p:nvPr>
            <p:ph idx="1"/>
          </p:nvPr>
        </p:nvSpPr>
        <p:spPr>
          <a:xfrm>
            <a:off x="838200" y="3720091"/>
            <a:ext cx="6230620" cy="1766307"/>
          </a:xfrm>
        </p:spPr>
        <p:txBody>
          <a:bodyPr>
            <a:normAutofit lnSpcReduction="10000"/>
          </a:bodyPr>
          <a:lstStyle/>
          <a:p>
            <a:pPr>
              <a:buFont typeface="Wingdings" pitchFamily="2" charset="2"/>
              <a:buChar char="q"/>
            </a:pPr>
            <a:r>
              <a:rPr lang="en-US" dirty="0"/>
              <a:t>Purchase LEGO SERIOUS PLAY FROM BOOKSTORE ON TUESDAY &lt;$7</a:t>
            </a:r>
          </a:p>
          <a:p>
            <a:pPr marL="0" indent="0">
              <a:buNone/>
            </a:pPr>
            <a:endParaRPr lang="en-US" dirty="0"/>
          </a:p>
          <a:p>
            <a:pPr>
              <a:buFont typeface="Wingdings" pitchFamily="2" charset="2"/>
              <a:buChar char="q"/>
            </a:pPr>
            <a:r>
              <a:rPr lang="en-US" dirty="0"/>
              <a:t> DO NOT OPEN THE KITS!!!!!!!</a:t>
            </a:r>
          </a:p>
          <a:p>
            <a:pPr>
              <a:buFont typeface="Wingdings" pitchFamily="2" charset="2"/>
              <a:buChar char="q"/>
            </a:pPr>
            <a:endParaRPr lang="en-US" dirty="0"/>
          </a:p>
          <a:p>
            <a:pPr marL="0" indent="0">
              <a:buNone/>
            </a:pPr>
            <a:endParaRPr lang="en-US" dirty="0"/>
          </a:p>
          <a:p>
            <a:pPr marL="0" indent="0">
              <a:buNone/>
            </a:pPr>
            <a:endParaRPr lang="en-US" dirty="0"/>
          </a:p>
          <a:p>
            <a:pPr marL="0" indent="0">
              <a:buNone/>
            </a:pPr>
            <a:endParaRPr lang="en-US" dirty="0"/>
          </a:p>
        </p:txBody>
      </p:sp>
      <p:sp>
        <p:nvSpPr>
          <p:cNvPr id="4" name="Title 1">
            <a:extLst>
              <a:ext uri="{FF2B5EF4-FFF2-40B4-BE49-F238E27FC236}">
                <a16:creationId xmlns:a16="http://schemas.microsoft.com/office/drawing/2014/main" id="{856EF29A-4536-464A-B546-03F20C533000}"/>
              </a:ext>
            </a:extLst>
          </p:cNvPr>
          <p:cNvSpPr>
            <a:spLocks noGrp="1"/>
          </p:cNvSpPr>
          <p:nvPr>
            <p:ph type="title"/>
          </p:nvPr>
        </p:nvSpPr>
        <p:spPr>
          <a:xfrm>
            <a:off x="838200" y="1618543"/>
            <a:ext cx="10515600" cy="1325563"/>
          </a:xfrm>
        </p:spPr>
        <p:txBody>
          <a:bodyPr>
            <a:normAutofit fontScale="90000"/>
          </a:bodyPr>
          <a:lstStyle/>
          <a:p>
            <a:r>
              <a:rPr lang="en-US" dirty="0"/>
              <a:t>Next Up….</a:t>
            </a:r>
            <a:br>
              <a:rPr lang="en-US" dirty="0"/>
            </a:br>
            <a:br>
              <a:rPr lang="en-US" b="0" dirty="0"/>
            </a:br>
            <a:r>
              <a:rPr lang="en-US" b="0" dirty="0"/>
              <a:t>Lego Serous Play</a:t>
            </a:r>
            <a:br>
              <a:rPr lang="en-US" b="0" dirty="0"/>
            </a:br>
            <a:r>
              <a:rPr lang="en-US" b="0" dirty="0"/>
              <a:t>Scaled Agile</a:t>
            </a:r>
            <a:br>
              <a:rPr lang="en-US" b="0" dirty="0"/>
            </a:br>
            <a:r>
              <a:rPr lang="en-US" b="0" dirty="0"/>
              <a:t>Final Preparation</a:t>
            </a:r>
            <a:br>
              <a:rPr lang="en-US" b="0" dirty="0"/>
            </a:br>
            <a:endParaRPr lang="en-US" dirty="0"/>
          </a:p>
        </p:txBody>
      </p:sp>
      <p:pic>
        <p:nvPicPr>
          <p:cNvPr id="2" name="Picture 1">
            <a:extLst>
              <a:ext uri="{FF2B5EF4-FFF2-40B4-BE49-F238E27FC236}">
                <a16:creationId xmlns:a16="http://schemas.microsoft.com/office/drawing/2014/main" id="{4DDC3606-F736-E04B-BF3E-F21DC665799F}"/>
              </a:ext>
            </a:extLst>
          </p:cNvPr>
          <p:cNvPicPr>
            <a:picLocks noChangeAspect="1"/>
          </p:cNvPicPr>
          <p:nvPr/>
        </p:nvPicPr>
        <p:blipFill>
          <a:blip r:embed="rId4"/>
          <a:stretch>
            <a:fillRect/>
          </a:stretch>
        </p:blipFill>
        <p:spPr>
          <a:xfrm>
            <a:off x="7068820" y="2671762"/>
            <a:ext cx="2959100" cy="2997200"/>
          </a:xfrm>
          <a:prstGeom prst="rect">
            <a:avLst/>
          </a:prstGeom>
        </p:spPr>
      </p:pic>
    </p:spTree>
    <p:extLst>
      <p:ext uri="{BB962C8B-B14F-4D97-AF65-F5344CB8AC3E}">
        <p14:creationId xmlns:p14="http://schemas.microsoft.com/office/powerpoint/2010/main" val="1859321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pPr>
              <a:spcAft>
                <a:spcPts val="600"/>
              </a:spcAft>
            </a:pPr>
            <a:r>
              <a:rPr lang="en-US" dirty="0"/>
              <a:t>Objectives:</a:t>
            </a:r>
          </a:p>
        </p:txBody>
      </p:sp>
      <p:sp>
        <p:nvSpPr>
          <p:cNvPr id="3" name="Content Placeholder 2"/>
          <p:cNvSpPr>
            <a:spLocks noGrp="1"/>
          </p:cNvSpPr>
          <p:nvPr>
            <p:ph type="body" sz="quarter" idx="10"/>
          </p:nvPr>
        </p:nvSpPr>
        <p:spPr>
          <a:xfrm>
            <a:off x="2184794" y="1166661"/>
            <a:ext cx="8191464" cy="4705503"/>
          </a:xfrm>
        </p:spPr>
        <p:txBody>
          <a:bodyPr>
            <a:normAutofit/>
          </a:bodyPr>
          <a:lstStyle/>
          <a:p>
            <a:pPr marL="0" indent="0">
              <a:spcAft>
                <a:spcPts val="600"/>
              </a:spcAft>
              <a:buNone/>
            </a:pPr>
            <a:r>
              <a:rPr lang="en-US" b="1" dirty="0">
                <a:effectLst/>
              </a:rPr>
              <a:t>After the class, you should be able to:</a:t>
            </a:r>
          </a:p>
          <a:p>
            <a:pPr>
              <a:spcAft>
                <a:spcPts val="600"/>
              </a:spcAft>
              <a:buFont typeface="Arial" pitchFamily="34" charset="0"/>
              <a:buChar char="•"/>
            </a:pPr>
            <a:r>
              <a:rPr lang="en-US" dirty="0">
                <a:effectLst/>
              </a:rPr>
              <a:t>Identify the 3 Main Scrum Artifacts</a:t>
            </a:r>
          </a:p>
          <a:p>
            <a:pPr>
              <a:spcAft>
                <a:spcPts val="600"/>
              </a:spcAft>
              <a:buFont typeface="Arial" pitchFamily="34" charset="0"/>
              <a:buChar char="•"/>
            </a:pPr>
            <a:r>
              <a:rPr lang="en-US" dirty="0"/>
              <a:t>Participate in the following meetings effectively:</a:t>
            </a:r>
          </a:p>
          <a:p>
            <a:pPr marL="569913" lvl="1" indent="-342900">
              <a:spcBef>
                <a:spcPts val="0"/>
              </a:spcBef>
              <a:spcAft>
                <a:spcPts val="600"/>
              </a:spcAft>
              <a:buFont typeface="Arial" pitchFamily="34" charset="0"/>
              <a:buChar char="•"/>
            </a:pPr>
            <a:r>
              <a:rPr lang="en-US" sz="2000" dirty="0"/>
              <a:t>Sprint Planning Meeting</a:t>
            </a:r>
          </a:p>
          <a:p>
            <a:pPr marL="569913" lvl="1" indent="-342900">
              <a:spcBef>
                <a:spcPts val="0"/>
              </a:spcBef>
              <a:spcAft>
                <a:spcPts val="600"/>
              </a:spcAft>
              <a:buFont typeface="Arial" pitchFamily="34" charset="0"/>
              <a:buChar char="•"/>
            </a:pPr>
            <a:r>
              <a:rPr lang="en-US" sz="2000" dirty="0"/>
              <a:t>Daily Stand Up</a:t>
            </a:r>
          </a:p>
          <a:p>
            <a:pPr marL="569913" lvl="1" indent="-342900">
              <a:spcBef>
                <a:spcPts val="0"/>
              </a:spcBef>
              <a:spcAft>
                <a:spcPts val="600"/>
              </a:spcAft>
              <a:buFont typeface="Arial" pitchFamily="34" charset="0"/>
              <a:buChar char="•"/>
            </a:pPr>
            <a:r>
              <a:rPr lang="en-US" sz="2000" dirty="0"/>
              <a:t>Sprint Review/Demo</a:t>
            </a:r>
          </a:p>
          <a:p>
            <a:pPr marL="569913" lvl="1" indent="-342900">
              <a:spcBef>
                <a:spcPts val="0"/>
              </a:spcBef>
              <a:spcAft>
                <a:spcPts val="600"/>
              </a:spcAft>
              <a:buFont typeface="Arial" pitchFamily="34" charset="0"/>
              <a:buChar char="•"/>
            </a:pPr>
            <a:r>
              <a:rPr lang="en-US" sz="2000" dirty="0"/>
              <a:t>Sprint Retrospective</a:t>
            </a:r>
          </a:p>
          <a:p>
            <a:pPr marL="569913" lvl="1" indent="-342900">
              <a:spcBef>
                <a:spcPts val="0"/>
              </a:spcBef>
              <a:spcAft>
                <a:spcPts val="600"/>
              </a:spcAft>
              <a:buFont typeface="Arial" pitchFamily="34" charset="0"/>
              <a:buChar char="•"/>
            </a:pPr>
            <a:r>
              <a:rPr lang="en-US" dirty="0"/>
              <a:t>Backlog Refinement</a:t>
            </a:r>
            <a:endParaRPr lang="en-US" sz="2000" dirty="0"/>
          </a:p>
          <a:p>
            <a:pPr>
              <a:spcAft>
                <a:spcPts val="600"/>
              </a:spcAft>
              <a:buFont typeface="Arial" pitchFamily="34" charset="0"/>
              <a:buChar char="•"/>
            </a:pPr>
            <a:endParaRPr lang="en-US" dirty="0">
              <a:effectLst/>
            </a:endParaRPr>
          </a:p>
          <a:p>
            <a:pPr>
              <a:spcAft>
                <a:spcPts val="600"/>
              </a:spcAft>
            </a:pPr>
            <a:endParaRPr lang="en-US" dirty="0">
              <a:effectLst/>
            </a:endParaRPr>
          </a:p>
        </p:txBody>
      </p:sp>
    </p:spTree>
    <p:extLst>
      <p:ext uri="{BB962C8B-B14F-4D97-AF65-F5344CB8AC3E}">
        <p14:creationId xmlns:p14="http://schemas.microsoft.com/office/powerpoint/2010/main" val="892036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5751" y="801689"/>
            <a:ext cx="10648949" cy="773112"/>
          </a:xfrm>
        </p:spPr>
        <p:txBody>
          <a:bodyPr/>
          <a:lstStyle/>
          <a:p>
            <a:r>
              <a:rPr lang="en-US" dirty="0"/>
              <a:t>Have a great &amp; healthy week</a:t>
            </a:r>
          </a:p>
        </p:txBody>
      </p:sp>
      <p:sp>
        <p:nvSpPr>
          <p:cNvPr id="4" name="Text Placeholder 3"/>
          <p:cNvSpPr>
            <a:spLocks noGrp="1"/>
          </p:cNvSpPr>
          <p:nvPr>
            <p:ph type="body" sz="quarter" idx="10"/>
          </p:nvPr>
        </p:nvSpPr>
        <p:spPr>
          <a:xfrm>
            <a:off x="2374900" y="1117601"/>
            <a:ext cx="7167448" cy="914400"/>
          </a:xfrm>
        </p:spPr>
        <p:txBody>
          <a:bodyPr>
            <a:noAutofit/>
          </a:bodyPr>
          <a:lstStyle/>
          <a:p>
            <a:pPr marL="0" indent="0" defTabSz="914400">
              <a:buNone/>
            </a:pPr>
            <a:r>
              <a:rPr lang="en-US" b="1" dirty="0"/>
              <a:t>and remember…</a:t>
            </a:r>
          </a:p>
        </p:txBody>
      </p:sp>
      <p:sp>
        <p:nvSpPr>
          <p:cNvPr id="8" name="Folded Corner 7"/>
          <p:cNvSpPr/>
          <p:nvPr/>
        </p:nvSpPr>
        <p:spPr>
          <a:xfrm rot="310680">
            <a:off x="4848941" y="2141343"/>
            <a:ext cx="2533384" cy="2439376"/>
          </a:xfrm>
          <a:prstGeom prst="foldedCorner">
            <a:avLst>
              <a:gd name="adj" fmla="val 25803"/>
            </a:avLst>
          </a:prstGeom>
          <a:solidFill>
            <a:srgbClr val="800000"/>
          </a:solidFill>
          <a:ln/>
          <a:effectLst>
            <a:outerShdw blurRad="50800" dist="381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lIns="91354" tIns="45676" rIns="91354" bIns="45676" rtlCol="0" anchor="ctr"/>
          <a:lstStyle/>
          <a:p>
            <a:pPr algn="ctr"/>
            <a:endParaRPr lang="en-US">
              <a:solidFill>
                <a:schemeClr val="bg1"/>
              </a:solidFill>
            </a:endParaRPr>
          </a:p>
        </p:txBody>
      </p:sp>
      <p:sp>
        <p:nvSpPr>
          <p:cNvPr id="9" name="TextBox 8"/>
          <p:cNvSpPr txBox="1"/>
          <p:nvPr/>
        </p:nvSpPr>
        <p:spPr>
          <a:xfrm rot="319072">
            <a:off x="4845551" y="2448488"/>
            <a:ext cx="2254703" cy="1815793"/>
          </a:xfrm>
          <a:prstGeom prst="rect">
            <a:avLst/>
          </a:prstGeom>
          <a:noFill/>
        </p:spPr>
        <p:txBody>
          <a:bodyPr wrap="square" lIns="91354" tIns="45676" rIns="91354" bIns="45676" rtlCol="0">
            <a:spAutoFit/>
          </a:bodyPr>
          <a:lstStyle/>
          <a:p>
            <a:pPr algn="ctr"/>
            <a:r>
              <a:rPr lang="en-US" sz="2800" dirty="0">
                <a:solidFill>
                  <a:schemeClr val="bg1"/>
                </a:solidFill>
                <a:latin typeface="Lucida Handwriting" pitchFamily="66" charset="0"/>
              </a:rPr>
              <a:t>Think Lean,</a:t>
            </a:r>
          </a:p>
          <a:p>
            <a:pPr algn="ctr"/>
            <a:r>
              <a:rPr lang="en-US" sz="2000" dirty="0">
                <a:solidFill>
                  <a:schemeClr val="bg1"/>
                </a:solidFill>
                <a:latin typeface="Lucida Handwriting" pitchFamily="66" charset="0"/>
              </a:rPr>
              <a:t> </a:t>
            </a:r>
            <a:r>
              <a:rPr lang="en-US" sz="2800" dirty="0">
                <a:solidFill>
                  <a:schemeClr val="bg1"/>
                </a:solidFill>
                <a:latin typeface="Lucida Handwriting" pitchFamily="66" charset="0"/>
              </a:rPr>
              <a:t>Be</a:t>
            </a:r>
          </a:p>
          <a:p>
            <a:pPr algn="ctr"/>
            <a:r>
              <a:rPr lang="en-US" sz="2800" dirty="0">
                <a:solidFill>
                  <a:schemeClr val="bg1"/>
                </a:solidFill>
                <a:latin typeface="Lucida Handwriting" pitchFamily="66" charset="0"/>
              </a:rPr>
              <a:t>Agile!</a:t>
            </a:r>
          </a:p>
        </p:txBody>
      </p:sp>
    </p:spTree>
    <p:extLst>
      <p:ext uri="{BB962C8B-B14F-4D97-AF65-F5344CB8AC3E}">
        <p14:creationId xmlns:p14="http://schemas.microsoft.com/office/powerpoint/2010/main" val="12979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a:spcAft>
                <a:spcPts val="600"/>
              </a:spcAft>
            </a:pPr>
            <a:r>
              <a:rPr lang="en-US" dirty="0"/>
              <a:t>Elements of Scrum</a:t>
            </a:r>
          </a:p>
        </p:txBody>
      </p:sp>
      <p:pic>
        <p:nvPicPr>
          <p:cNvPr id="7" name="Picture 6">
            <a:extLst>
              <a:ext uri="{FF2B5EF4-FFF2-40B4-BE49-F238E27FC236}">
                <a16:creationId xmlns:a16="http://schemas.microsoft.com/office/drawing/2014/main" id="{655F0720-67A7-2D43-928E-9FD89DF52593}"/>
              </a:ext>
            </a:extLst>
          </p:cNvPr>
          <p:cNvPicPr>
            <a:picLocks noChangeAspect="1"/>
          </p:cNvPicPr>
          <p:nvPr/>
        </p:nvPicPr>
        <p:blipFill>
          <a:blip r:embed="rId3"/>
          <a:stretch>
            <a:fillRect/>
          </a:stretch>
        </p:blipFill>
        <p:spPr>
          <a:xfrm>
            <a:off x="3431427" y="598488"/>
            <a:ext cx="7272918" cy="5523735"/>
          </a:xfrm>
          <a:prstGeom prst="rect">
            <a:avLst/>
          </a:prstGeom>
        </p:spPr>
      </p:pic>
      <p:sp>
        <p:nvSpPr>
          <p:cNvPr id="4" name="Freeform 3">
            <a:extLst>
              <a:ext uri="{FF2B5EF4-FFF2-40B4-BE49-F238E27FC236}">
                <a16:creationId xmlns:a16="http://schemas.microsoft.com/office/drawing/2014/main" id="{55F92775-E35C-3549-B9C3-1A5DF3552257}"/>
              </a:ext>
            </a:extLst>
          </p:cNvPr>
          <p:cNvSpPr/>
          <p:nvPr/>
        </p:nvSpPr>
        <p:spPr>
          <a:xfrm>
            <a:off x="6128820" y="355600"/>
            <a:ext cx="5081047" cy="2963333"/>
          </a:xfrm>
          <a:custGeom>
            <a:avLst/>
            <a:gdLst>
              <a:gd name="connsiteX0" fmla="*/ 746113 w 5081047"/>
              <a:gd name="connsiteY0" fmla="*/ 2861733 h 2963333"/>
              <a:gd name="connsiteX1" fmla="*/ 746113 w 5081047"/>
              <a:gd name="connsiteY1" fmla="*/ 2861733 h 2963333"/>
              <a:gd name="connsiteX2" fmla="*/ 593713 w 5081047"/>
              <a:gd name="connsiteY2" fmla="*/ 2844800 h 2963333"/>
              <a:gd name="connsiteX3" fmla="*/ 525980 w 5081047"/>
              <a:gd name="connsiteY3" fmla="*/ 2777067 h 2963333"/>
              <a:gd name="connsiteX4" fmla="*/ 475180 w 5081047"/>
              <a:gd name="connsiteY4" fmla="*/ 2743200 h 2963333"/>
              <a:gd name="connsiteX5" fmla="*/ 424380 w 5081047"/>
              <a:gd name="connsiteY5" fmla="*/ 2675467 h 2963333"/>
              <a:gd name="connsiteX6" fmla="*/ 373580 w 5081047"/>
              <a:gd name="connsiteY6" fmla="*/ 2641600 h 2963333"/>
              <a:gd name="connsiteX7" fmla="*/ 322780 w 5081047"/>
              <a:gd name="connsiteY7" fmla="*/ 2573867 h 2963333"/>
              <a:gd name="connsiteX8" fmla="*/ 204247 w 5081047"/>
              <a:gd name="connsiteY8" fmla="*/ 2438400 h 2963333"/>
              <a:gd name="connsiteX9" fmla="*/ 85713 w 5081047"/>
              <a:gd name="connsiteY9" fmla="*/ 2235200 h 2963333"/>
              <a:gd name="connsiteX10" fmla="*/ 34913 w 5081047"/>
              <a:gd name="connsiteY10" fmla="*/ 2099733 h 2963333"/>
              <a:gd name="connsiteX11" fmla="*/ 17980 w 5081047"/>
              <a:gd name="connsiteY11" fmla="*/ 2032000 h 2963333"/>
              <a:gd name="connsiteX12" fmla="*/ 1047 w 5081047"/>
              <a:gd name="connsiteY12" fmla="*/ 1981200 h 2963333"/>
              <a:gd name="connsiteX13" fmla="*/ 34913 w 5081047"/>
              <a:gd name="connsiteY13" fmla="*/ 1236133 h 2963333"/>
              <a:gd name="connsiteX14" fmla="*/ 119580 w 5081047"/>
              <a:gd name="connsiteY14" fmla="*/ 1049867 h 2963333"/>
              <a:gd name="connsiteX15" fmla="*/ 271980 w 5081047"/>
              <a:gd name="connsiteY15" fmla="*/ 829733 h 2963333"/>
              <a:gd name="connsiteX16" fmla="*/ 424380 w 5081047"/>
              <a:gd name="connsiteY16" fmla="*/ 660400 h 2963333"/>
              <a:gd name="connsiteX17" fmla="*/ 525980 w 5081047"/>
              <a:gd name="connsiteY17" fmla="*/ 592667 h 2963333"/>
              <a:gd name="connsiteX18" fmla="*/ 695313 w 5081047"/>
              <a:gd name="connsiteY18" fmla="*/ 457200 h 2963333"/>
              <a:gd name="connsiteX19" fmla="*/ 847713 w 5081047"/>
              <a:gd name="connsiteY19" fmla="*/ 372533 h 2963333"/>
              <a:gd name="connsiteX20" fmla="*/ 898513 w 5081047"/>
              <a:gd name="connsiteY20" fmla="*/ 355600 h 2963333"/>
              <a:gd name="connsiteX21" fmla="*/ 949313 w 5081047"/>
              <a:gd name="connsiteY21" fmla="*/ 321733 h 2963333"/>
              <a:gd name="connsiteX22" fmla="*/ 1050913 w 5081047"/>
              <a:gd name="connsiteY22" fmla="*/ 287867 h 2963333"/>
              <a:gd name="connsiteX23" fmla="*/ 1101713 w 5081047"/>
              <a:gd name="connsiteY23" fmla="*/ 270933 h 2963333"/>
              <a:gd name="connsiteX24" fmla="*/ 1271047 w 5081047"/>
              <a:gd name="connsiteY24" fmla="*/ 203200 h 2963333"/>
              <a:gd name="connsiteX25" fmla="*/ 1321847 w 5081047"/>
              <a:gd name="connsiteY25" fmla="*/ 186267 h 2963333"/>
              <a:gd name="connsiteX26" fmla="*/ 1440380 w 5081047"/>
              <a:gd name="connsiteY26" fmla="*/ 169333 h 2963333"/>
              <a:gd name="connsiteX27" fmla="*/ 1541980 w 5081047"/>
              <a:gd name="connsiteY27" fmla="*/ 152400 h 2963333"/>
              <a:gd name="connsiteX28" fmla="*/ 2066913 w 5081047"/>
              <a:gd name="connsiteY28" fmla="*/ 118533 h 2963333"/>
              <a:gd name="connsiteX29" fmla="*/ 3133713 w 5081047"/>
              <a:gd name="connsiteY29" fmla="*/ 84667 h 2963333"/>
              <a:gd name="connsiteX30" fmla="*/ 3387713 w 5081047"/>
              <a:gd name="connsiteY30" fmla="*/ 67733 h 2963333"/>
              <a:gd name="connsiteX31" fmla="*/ 3489313 w 5081047"/>
              <a:gd name="connsiteY31" fmla="*/ 50800 h 2963333"/>
              <a:gd name="connsiteX32" fmla="*/ 3573980 w 5081047"/>
              <a:gd name="connsiteY32" fmla="*/ 33867 h 2963333"/>
              <a:gd name="connsiteX33" fmla="*/ 3844913 w 5081047"/>
              <a:gd name="connsiteY33" fmla="*/ 0 h 2963333"/>
              <a:gd name="connsiteX34" fmla="*/ 4386780 w 5081047"/>
              <a:gd name="connsiteY34" fmla="*/ 16933 h 2963333"/>
              <a:gd name="connsiteX35" fmla="*/ 4471447 w 5081047"/>
              <a:gd name="connsiteY35" fmla="*/ 50800 h 2963333"/>
              <a:gd name="connsiteX36" fmla="*/ 4539180 w 5081047"/>
              <a:gd name="connsiteY36" fmla="*/ 67733 h 2963333"/>
              <a:gd name="connsiteX37" fmla="*/ 4691580 w 5081047"/>
              <a:gd name="connsiteY37" fmla="*/ 118533 h 2963333"/>
              <a:gd name="connsiteX38" fmla="*/ 4742380 w 5081047"/>
              <a:gd name="connsiteY38" fmla="*/ 152400 h 2963333"/>
              <a:gd name="connsiteX39" fmla="*/ 4877847 w 5081047"/>
              <a:gd name="connsiteY39" fmla="*/ 237067 h 2963333"/>
              <a:gd name="connsiteX40" fmla="*/ 4996380 w 5081047"/>
              <a:gd name="connsiteY40" fmla="*/ 389467 h 2963333"/>
              <a:gd name="connsiteX41" fmla="*/ 5013313 w 5081047"/>
              <a:gd name="connsiteY41" fmla="*/ 440267 h 2963333"/>
              <a:gd name="connsiteX42" fmla="*/ 5047180 w 5081047"/>
              <a:gd name="connsiteY42" fmla="*/ 491067 h 2963333"/>
              <a:gd name="connsiteX43" fmla="*/ 5081047 w 5081047"/>
              <a:gd name="connsiteY43" fmla="*/ 558800 h 2963333"/>
              <a:gd name="connsiteX44" fmla="*/ 5064113 w 5081047"/>
              <a:gd name="connsiteY44" fmla="*/ 965200 h 2963333"/>
              <a:gd name="connsiteX45" fmla="*/ 5030247 w 5081047"/>
              <a:gd name="connsiteY45" fmla="*/ 1032933 h 2963333"/>
              <a:gd name="connsiteX46" fmla="*/ 4996380 w 5081047"/>
              <a:gd name="connsiteY46" fmla="*/ 1117600 h 2963333"/>
              <a:gd name="connsiteX47" fmla="*/ 4928647 w 5081047"/>
              <a:gd name="connsiteY47" fmla="*/ 1202267 h 2963333"/>
              <a:gd name="connsiteX48" fmla="*/ 4894780 w 5081047"/>
              <a:gd name="connsiteY48" fmla="*/ 1253067 h 2963333"/>
              <a:gd name="connsiteX49" fmla="*/ 4877847 w 5081047"/>
              <a:gd name="connsiteY49" fmla="*/ 1303867 h 2963333"/>
              <a:gd name="connsiteX50" fmla="*/ 4843980 w 5081047"/>
              <a:gd name="connsiteY50" fmla="*/ 1354667 h 2963333"/>
              <a:gd name="connsiteX51" fmla="*/ 4725447 w 5081047"/>
              <a:gd name="connsiteY51" fmla="*/ 1507067 h 2963333"/>
              <a:gd name="connsiteX52" fmla="*/ 4556113 w 5081047"/>
              <a:gd name="connsiteY52" fmla="*/ 1693333 h 2963333"/>
              <a:gd name="connsiteX53" fmla="*/ 4505313 w 5081047"/>
              <a:gd name="connsiteY53" fmla="*/ 1744133 h 2963333"/>
              <a:gd name="connsiteX54" fmla="*/ 4454513 w 5081047"/>
              <a:gd name="connsiteY54" fmla="*/ 1778000 h 2963333"/>
              <a:gd name="connsiteX55" fmla="*/ 4319047 w 5081047"/>
              <a:gd name="connsiteY55" fmla="*/ 1879600 h 2963333"/>
              <a:gd name="connsiteX56" fmla="*/ 4234380 w 5081047"/>
              <a:gd name="connsiteY56" fmla="*/ 1913467 h 2963333"/>
              <a:gd name="connsiteX57" fmla="*/ 4031180 w 5081047"/>
              <a:gd name="connsiteY57" fmla="*/ 1998133 h 2963333"/>
              <a:gd name="connsiteX58" fmla="*/ 3912647 w 5081047"/>
              <a:gd name="connsiteY58" fmla="*/ 2015067 h 2963333"/>
              <a:gd name="connsiteX59" fmla="*/ 3827980 w 5081047"/>
              <a:gd name="connsiteY59" fmla="*/ 2048933 h 2963333"/>
              <a:gd name="connsiteX60" fmla="*/ 3692513 w 5081047"/>
              <a:gd name="connsiteY60" fmla="*/ 2065867 h 2963333"/>
              <a:gd name="connsiteX61" fmla="*/ 3032113 w 5081047"/>
              <a:gd name="connsiteY61" fmla="*/ 2099733 h 2963333"/>
              <a:gd name="connsiteX62" fmla="*/ 2490247 w 5081047"/>
              <a:gd name="connsiteY62" fmla="*/ 2116667 h 2963333"/>
              <a:gd name="connsiteX63" fmla="*/ 2337847 w 5081047"/>
              <a:gd name="connsiteY63" fmla="*/ 2133600 h 2963333"/>
              <a:gd name="connsiteX64" fmla="*/ 2270113 w 5081047"/>
              <a:gd name="connsiteY64" fmla="*/ 2150533 h 2963333"/>
              <a:gd name="connsiteX65" fmla="*/ 2185447 w 5081047"/>
              <a:gd name="connsiteY65" fmla="*/ 2167467 h 2963333"/>
              <a:gd name="connsiteX66" fmla="*/ 2049980 w 5081047"/>
              <a:gd name="connsiteY66" fmla="*/ 2201333 h 2963333"/>
              <a:gd name="connsiteX67" fmla="*/ 1897580 w 5081047"/>
              <a:gd name="connsiteY67" fmla="*/ 2252133 h 2963333"/>
              <a:gd name="connsiteX68" fmla="*/ 1846780 w 5081047"/>
              <a:gd name="connsiteY68" fmla="*/ 2269067 h 2963333"/>
              <a:gd name="connsiteX69" fmla="*/ 1795980 w 5081047"/>
              <a:gd name="connsiteY69" fmla="*/ 2286000 h 2963333"/>
              <a:gd name="connsiteX70" fmla="*/ 1694380 w 5081047"/>
              <a:gd name="connsiteY70" fmla="*/ 2370667 h 2963333"/>
              <a:gd name="connsiteX71" fmla="*/ 1643580 w 5081047"/>
              <a:gd name="connsiteY71" fmla="*/ 2387600 h 2963333"/>
              <a:gd name="connsiteX72" fmla="*/ 1541980 w 5081047"/>
              <a:gd name="connsiteY72" fmla="*/ 2455333 h 2963333"/>
              <a:gd name="connsiteX73" fmla="*/ 1508113 w 5081047"/>
              <a:gd name="connsiteY73" fmla="*/ 2506133 h 2963333"/>
              <a:gd name="connsiteX74" fmla="*/ 1406513 w 5081047"/>
              <a:gd name="connsiteY74" fmla="*/ 2573867 h 2963333"/>
              <a:gd name="connsiteX75" fmla="*/ 1355713 w 5081047"/>
              <a:gd name="connsiteY75" fmla="*/ 2624667 h 2963333"/>
              <a:gd name="connsiteX76" fmla="*/ 1304913 w 5081047"/>
              <a:gd name="connsiteY76" fmla="*/ 2658533 h 2963333"/>
              <a:gd name="connsiteX77" fmla="*/ 1203313 w 5081047"/>
              <a:gd name="connsiteY77" fmla="*/ 2760133 h 2963333"/>
              <a:gd name="connsiteX78" fmla="*/ 1152513 w 5081047"/>
              <a:gd name="connsiteY78" fmla="*/ 2810933 h 2963333"/>
              <a:gd name="connsiteX79" fmla="*/ 1000113 w 5081047"/>
              <a:gd name="connsiteY79" fmla="*/ 2912533 h 2963333"/>
              <a:gd name="connsiteX80" fmla="*/ 949313 w 5081047"/>
              <a:gd name="connsiteY80" fmla="*/ 2946400 h 2963333"/>
              <a:gd name="connsiteX81" fmla="*/ 898513 w 5081047"/>
              <a:gd name="connsiteY81" fmla="*/ 2963333 h 2963333"/>
              <a:gd name="connsiteX82" fmla="*/ 712247 w 5081047"/>
              <a:gd name="connsiteY82" fmla="*/ 2946400 h 2963333"/>
              <a:gd name="connsiteX83" fmla="*/ 661447 w 5081047"/>
              <a:gd name="connsiteY83" fmla="*/ 2912533 h 2963333"/>
              <a:gd name="connsiteX84" fmla="*/ 644513 w 5081047"/>
              <a:gd name="connsiteY84" fmla="*/ 2861733 h 296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081047" h="2963333">
                <a:moveTo>
                  <a:pt x="746113" y="2861733"/>
                </a:moveTo>
                <a:lnTo>
                  <a:pt x="746113" y="2861733"/>
                </a:lnTo>
                <a:cubicBezTo>
                  <a:pt x="695313" y="2856089"/>
                  <a:pt x="641419" y="2863148"/>
                  <a:pt x="593713" y="2844800"/>
                </a:cubicBezTo>
                <a:cubicBezTo>
                  <a:pt x="563912" y="2833338"/>
                  <a:pt x="550223" y="2797847"/>
                  <a:pt x="525980" y="2777067"/>
                </a:cubicBezTo>
                <a:cubicBezTo>
                  <a:pt x="510528" y="2763822"/>
                  <a:pt x="489571" y="2757591"/>
                  <a:pt x="475180" y="2743200"/>
                </a:cubicBezTo>
                <a:cubicBezTo>
                  <a:pt x="455224" y="2723244"/>
                  <a:pt x="444336" y="2695423"/>
                  <a:pt x="424380" y="2675467"/>
                </a:cubicBezTo>
                <a:cubicBezTo>
                  <a:pt x="409989" y="2661076"/>
                  <a:pt x="387971" y="2655991"/>
                  <a:pt x="373580" y="2641600"/>
                </a:cubicBezTo>
                <a:cubicBezTo>
                  <a:pt x="353624" y="2621644"/>
                  <a:pt x="341364" y="2595106"/>
                  <a:pt x="322780" y="2573867"/>
                </a:cubicBezTo>
                <a:cubicBezTo>
                  <a:pt x="265937" y="2508903"/>
                  <a:pt x="246941" y="2511590"/>
                  <a:pt x="204247" y="2438400"/>
                </a:cubicBezTo>
                <a:cubicBezTo>
                  <a:pt x="63626" y="2197336"/>
                  <a:pt x="200494" y="2388240"/>
                  <a:pt x="85713" y="2235200"/>
                </a:cubicBezTo>
                <a:cubicBezTo>
                  <a:pt x="42249" y="2061342"/>
                  <a:pt x="101325" y="2276831"/>
                  <a:pt x="34913" y="2099733"/>
                </a:cubicBezTo>
                <a:cubicBezTo>
                  <a:pt x="26741" y="2077942"/>
                  <a:pt x="24373" y="2054377"/>
                  <a:pt x="17980" y="2032000"/>
                </a:cubicBezTo>
                <a:cubicBezTo>
                  <a:pt x="13077" y="2014837"/>
                  <a:pt x="6691" y="1998133"/>
                  <a:pt x="1047" y="1981200"/>
                </a:cubicBezTo>
                <a:cubicBezTo>
                  <a:pt x="4274" y="1858588"/>
                  <a:pt x="-14956" y="1460539"/>
                  <a:pt x="34913" y="1236133"/>
                </a:cubicBezTo>
                <a:cubicBezTo>
                  <a:pt x="47245" y="1180642"/>
                  <a:pt x="102039" y="1079103"/>
                  <a:pt x="119580" y="1049867"/>
                </a:cubicBezTo>
                <a:cubicBezTo>
                  <a:pt x="199420" y="916800"/>
                  <a:pt x="150634" y="991528"/>
                  <a:pt x="271980" y="829733"/>
                </a:cubicBezTo>
                <a:cubicBezTo>
                  <a:pt x="315702" y="771437"/>
                  <a:pt x="363604" y="700917"/>
                  <a:pt x="424380" y="660400"/>
                </a:cubicBezTo>
                <a:cubicBezTo>
                  <a:pt x="458247" y="637822"/>
                  <a:pt x="494197" y="618094"/>
                  <a:pt x="525980" y="592667"/>
                </a:cubicBezTo>
                <a:cubicBezTo>
                  <a:pt x="582424" y="547511"/>
                  <a:pt x="633330" y="494390"/>
                  <a:pt x="695313" y="457200"/>
                </a:cubicBezTo>
                <a:cubicBezTo>
                  <a:pt x="748830" y="425090"/>
                  <a:pt x="791034" y="396824"/>
                  <a:pt x="847713" y="372533"/>
                </a:cubicBezTo>
                <a:cubicBezTo>
                  <a:pt x="864119" y="365502"/>
                  <a:pt x="881580" y="361244"/>
                  <a:pt x="898513" y="355600"/>
                </a:cubicBezTo>
                <a:cubicBezTo>
                  <a:pt x="915446" y="344311"/>
                  <a:pt x="930716" y="329998"/>
                  <a:pt x="949313" y="321733"/>
                </a:cubicBezTo>
                <a:cubicBezTo>
                  <a:pt x="981935" y="307235"/>
                  <a:pt x="1017046" y="299156"/>
                  <a:pt x="1050913" y="287867"/>
                </a:cubicBezTo>
                <a:cubicBezTo>
                  <a:pt x="1067846" y="282223"/>
                  <a:pt x="1085748" y="278915"/>
                  <a:pt x="1101713" y="270933"/>
                </a:cubicBezTo>
                <a:cubicBezTo>
                  <a:pt x="1201375" y="221103"/>
                  <a:pt x="1145502" y="245048"/>
                  <a:pt x="1271047" y="203200"/>
                </a:cubicBezTo>
                <a:cubicBezTo>
                  <a:pt x="1287980" y="197556"/>
                  <a:pt x="1304177" y="188791"/>
                  <a:pt x="1321847" y="186267"/>
                </a:cubicBezTo>
                <a:lnTo>
                  <a:pt x="1440380" y="169333"/>
                </a:lnTo>
                <a:cubicBezTo>
                  <a:pt x="1474315" y="164112"/>
                  <a:pt x="1507759" y="155175"/>
                  <a:pt x="1541980" y="152400"/>
                </a:cubicBezTo>
                <a:cubicBezTo>
                  <a:pt x="1716748" y="138230"/>
                  <a:pt x="2066913" y="118533"/>
                  <a:pt x="2066913" y="118533"/>
                </a:cubicBezTo>
                <a:cubicBezTo>
                  <a:pt x="2477877" y="36342"/>
                  <a:pt x="2063316" y="113993"/>
                  <a:pt x="3133713" y="84667"/>
                </a:cubicBezTo>
                <a:cubicBezTo>
                  <a:pt x="3218536" y="82343"/>
                  <a:pt x="3303046" y="73378"/>
                  <a:pt x="3387713" y="67733"/>
                </a:cubicBezTo>
                <a:lnTo>
                  <a:pt x="3489313" y="50800"/>
                </a:lnTo>
                <a:cubicBezTo>
                  <a:pt x="3517630" y="45652"/>
                  <a:pt x="3545488" y="37937"/>
                  <a:pt x="3573980" y="33867"/>
                </a:cubicBezTo>
                <a:cubicBezTo>
                  <a:pt x="3664079" y="20996"/>
                  <a:pt x="3844913" y="0"/>
                  <a:pt x="3844913" y="0"/>
                </a:cubicBezTo>
                <a:cubicBezTo>
                  <a:pt x="4025535" y="5644"/>
                  <a:pt x="4206661" y="2329"/>
                  <a:pt x="4386780" y="16933"/>
                </a:cubicBezTo>
                <a:cubicBezTo>
                  <a:pt x="4417077" y="19390"/>
                  <a:pt x="4442610" y="41188"/>
                  <a:pt x="4471447" y="50800"/>
                </a:cubicBezTo>
                <a:cubicBezTo>
                  <a:pt x="4493525" y="58159"/>
                  <a:pt x="4517102" y="60374"/>
                  <a:pt x="4539180" y="67733"/>
                </a:cubicBezTo>
                <a:cubicBezTo>
                  <a:pt x="4730474" y="131498"/>
                  <a:pt x="4529265" y="77955"/>
                  <a:pt x="4691580" y="118533"/>
                </a:cubicBezTo>
                <a:cubicBezTo>
                  <a:pt x="4708513" y="129822"/>
                  <a:pt x="4724710" y="142303"/>
                  <a:pt x="4742380" y="152400"/>
                </a:cubicBezTo>
                <a:cubicBezTo>
                  <a:pt x="4796528" y="183342"/>
                  <a:pt x="4833330" y="188503"/>
                  <a:pt x="4877847" y="237067"/>
                </a:cubicBezTo>
                <a:cubicBezTo>
                  <a:pt x="4921334" y="284508"/>
                  <a:pt x="4996380" y="389467"/>
                  <a:pt x="4996380" y="389467"/>
                </a:cubicBezTo>
                <a:cubicBezTo>
                  <a:pt x="5002024" y="406400"/>
                  <a:pt x="5005331" y="424302"/>
                  <a:pt x="5013313" y="440267"/>
                </a:cubicBezTo>
                <a:cubicBezTo>
                  <a:pt x="5022414" y="458470"/>
                  <a:pt x="5037083" y="473397"/>
                  <a:pt x="5047180" y="491067"/>
                </a:cubicBezTo>
                <a:cubicBezTo>
                  <a:pt x="5059704" y="512984"/>
                  <a:pt x="5069758" y="536222"/>
                  <a:pt x="5081047" y="558800"/>
                </a:cubicBezTo>
                <a:cubicBezTo>
                  <a:pt x="5075402" y="694267"/>
                  <a:pt x="5078557" y="830387"/>
                  <a:pt x="5064113" y="965200"/>
                </a:cubicBezTo>
                <a:cubicBezTo>
                  <a:pt x="5061424" y="990299"/>
                  <a:pt x="5040499" y="1009866"/>
                  <a:pt x="5030247" y="1032933"/>
                </a:cubicBezTo>
                <a:cubicBezTo>
                  <a:pt x="5017902" y="1060710"/>
                  <a:pt x="5012019" y="1091535"/>
                  <a:pt x="4996380" y="1117600"/>
                </a:cubicBezTo>
                <a:cubicBezTo>
                  <a:pt x="4977785" y="1148592"/>
                  <a:pt x="4950332" y="1173353"/>
                  <a:pt x="4928647" y="1202267"/>
                </a:cubicBezTo>
                <a:cubicBezTo>
                  <a:pt x="4916436" y="1218548"/>
                  <a:pt x="4906069" y="1236134"/>
                  <a:pt x="4894780" y="1253067"/>
                </a:cubicBezTo>
                <a:cubicBezTo>
                  <a:pt x="4889136" y="1270000"/>
                  <a:pt x="4885829" y="1287902"/>
                  <a:pt x="4877847" y="1303867"/>
                </a:cubicBezTo>
                <a:cubicBezTo>
                  <a:pt x="4868746" y="1322070"/>
                  <a:pt x="4856191" y="1338386"/>
                  <a:pt x="4843980" y="1354667"/>
                </a:cubicBezTo>
                <a:cubicBezTo>
                  <a:pt x="4805366" y="1406152"/>
                  <a:pt x="4761146" y="1453519"/>
                  <a:pt x="4725447" y="1507067"/>
                </a:cubicBezTo>
                <a:cubicBezTo>
                  <a:pt x="4656157" y="1611001"/>
                  <a:pt x="4705971" y="1543476"/>
                  <a:pt x="4556113" y="1693333"/>
                </a:cubicBezTo>
                <a:cubicBezTo>
                  <a:pt x="4539180" y="1710266"/>
                  <a:pt x="4525238" y="1730849"/>
                  <a:pt x="4505313" y="1744133"/>
                </a:cubicBezTo>
                <a:cubicBezTo>
                  <a:pt x="4488380" y="1755422"/>
                  <a:pt x="4470972" y="1766030"/>
                  <a:pt x="4454513" y="1778000"/>
                </a:cubicBezTo>
                <a:cubicBezTo>
                  <a:pt x="4408865" y="1811199"/>
                  <a:pt x="4371454" y="1858637"/>
                  <a:pt x="4319047" y="1879600"/>
                </a:cubicBezTo>
                <a:cubicBezTo>
                  <a:pt x="4290825" y="1890889"/>
                  <a:pt x="4262052" y="1900889"/>
                  <a:pt x="4234380" y="1913467"/>
                </a:cubicBezTo>
                <a:cubicBezTo>
                  <a:pt x="4140577" y="1956105"/>
                  <a:pt x="4131246" y="1975041"/>
                  <a:pt x="4031180" y="1998133"/>
                </a:cubicBezTo>
                <a:cubicBezTo>
                  <a:pt x="3992290" y="2007108"/>
                  <a:pt x="3952158" y="2009422"/>
                  <a:pt x="3912647" y="2015067"/>
                </a:cubicBezTo>
                <a:cubicBezTo>
                  <a:pt x="3884425" y="2026356"/>
                  <a:pt x="3857598" y="2042098"/>
                  <a:pt x="3827980" y="2048933"/>
                </a:cubicBezTo>
                <a:cubicBezTo>
                  <a:pt x="3783638" y="2059166"/>
                  <a:pt x="3737928" y="2062968"/>
                  <a:pt x="3692513" y="2065867"/>
                </a:cubicBezTo>
                <a:cubicBezTo>
                  <a:pt x="3472538" y="2079908"/>
                  <a:pt x="3252428" y="2092848"/>
                  <a:pt x="3032113" y="2099733"/>
                </a:cubicBezTo>
                <a:lnTo>
                  <a:pt x="2490247" y="2116667"/>
                </a:lnTo>
                <a:cubicBezTo>
                  <a:pt x="2439447" y="2122311"/>
                  <a:pt x="2388365" y="2125828"/>
                  <a:pt x="2337847" y="2133600"/>
                </a:cubicBezTo>
                <a:cubicBezTo>
                  <a:pt x="2314845" y="2137139"/>
                  <a:pt x="2292832" y="2145484"/>
                  <a:pt x="2270113" y="2150533"/>
                </a:cubicBezTo>
                <a:cubicBezTo>
                  <a:pt x="2242017" y="2156777"/>
                  <a:pt x="2213491" y="2160995"/>
                  <a:pt x="2185447" y="2167467"/>
                </a:cubicBezTo>
                <a:cubicBezTo>
                  <a:pt x="2140094" y="2177933"/>
                  <a:pt x="2094137" y="2186614"/>
                  <a:pt x="2049980" y="2201333"/>
                </a:cubicBezTo>
                <a:lnTo>
                  <a:pt x="1897580" y="2252133"/>
                </a:lnTo>
                <a:lnTo>
                  <a:pt x="1846780" y="2269067"/>
                </a:lnTo>
                <a:lnTo>
                  <a:pt x="1795980" y="2286000"/>
                </a:lnTo>
                <a:cubicBezTo>
                  <a:pt x="1758531" y="2323449"/>
                  <a:pt x="1741529" y="2347092"/>
                  <a:pt x="1694380" y="2370667"/>
                </a:cubicBezTo>
                <a:cubicBezTo>
                  <a:pt x="1678415" y="2378649"/>
                  <a:pt x="1660513" y="2381956"/>
                  <a:pt x="1643580" y="2387600"/>
                </a:cubicBezTo>
                <a:cubicBezTo>
                  <a:pt x="1609713" y="2410178"/>
                  <a:pt x="1564558" y="2421466"/>
                  <a:pt x="1541980" y="2455333"/>
                </a:cubicBezTo>
                <a:cubicBezTo>
                  <a:pt x="1530691" y="2472266"/>
                  <a:pt x="1523429" y="2492731"/>
                  <a:pt x="1508113" y="2506133"/>
                </a:cubicBezTo>
                <a:cubicBezTo>
                  <a:pt x="1477481" y="2532936"/>
                  <a:pt x="1435294" y="2545086"/>
                  <a:pt x="1406513" y="2573867"/>
                </a:cubicBezTo>
                <a:cubicBezTo>
                  <a:pt x="1389580" y="2590800"/>
                  <a:pt x="1374110" y="2609336"/>
                  <a:pt x="1355713" y="2624667"/>
                </a:cubicBezTo>
                <a:cubicBezTo>
                  <a:pt x="1340079" y="2637695"/>
                  <a:pt x="1320124" y="2645012"/>
                  <a:pt x="1304913" y="2658533"/>
                </a:cubicBezTo>
                <a:cubicBezTo>
                  <a:pt x="1269116" y="2690352"/>
                  <a:pt x="1237180" y="2726266"/>
                  <a:pt x="1203313" y="2760133"/>
                </a:cubicBezTo>
                <a:cubicBezTo>
                  <a:pt x="1186380" y="2777066"/>
                  <a:pt x="1172438" y="2797649"/>
                  <a:pt x="1152513" y="2810933"/>
                </a:cubicBezTo>
                <a:lnTo>
                  <a:pt x="1000113" y="2912533"/>
                </a:lnTo>
                <a:cubicBezTo>
                  <a:pt x="983180" y="2923822"/>
                  <a:pt x="968620" y="2939964"/>
                  <a:pt x="949313" y="2946400"/>
                </a:cubicBezTo>
                <a:lnTo>
                  <a:pt x="898513" y="2963333"/>
                </a:lnTo>
                <a:cubicBezTo>
                  <a:pt x="836424" y="2957689"/>
                  <a:pt x="773208" y="2959463"/>
                  <a:pt x="712247" y="2946400"/>
                </a:cubicBezTo>
                <a:cubicBezTo>
                  <a:pt x="692347" y="2942136"/>
                  <a:pt x="674160" y="2928425"/>
                  <a:pt x="661447" y="2912533"/>
                </a:cubicBezTo>
                <a:cubicBezTo>
                  <a:pt x="650297" y="2898595"/>
                  <a:pt x="644513" y="2861733"/>
                  <a:pt x="644513" y="2861733"/>
                </a:cubicBezTo>
              </a:path>
            </a:pathLst>
          </a:custGeom>
          <a:no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E83EDDDC-27B8-EF40-8019-045441A7080F}"/>
              </a:ext>
            </a:extLst>
          </p:cNvPr>
          <p:cNvSpPr/>
          <p:nvPr/>
        </p:nvSpPr>
        <p:spPr>
          <a:xfrm>
            <a:off x="7382007" y="2600430"/>
            <a:ext cx="3260500" cy="3597170"/>
          </a:xfrm>
          <a:custGeom>
            <a:avLst/>
            <a:gdLst>
              <a:gd name="connsiteX0" fmla="*/ 542793 w 3260500"/>
              <a:gd name="connsiteY0" fmla="*/ 142770 h 3597170"/>
              <a:gd name="connsiteX1" fmla="*/ 542793 w 3260500"/>
              <a:gd name="connsiteY1" fmla="*/ 142770 h 3597170"/>
              <a:gd name="connsiteX2" fmla="*/ 729060 w 3260500"/>
              <a:gd name="connsiteY2" fmla="*/ 91970 h 3597170"/>
              <a:gd name="connsiteX3" fmla="*/ 966126 w 3260500"/>
              <a:gd name="connsiteY3" fmla="*/ 58103 h 3597170"/>
              <a:gd name="connsiteX4" fmla="*/ 1304793 w 3260500"/>
              <a:gd name="connsiteY4" fmla="*/ 41170 h 3597170"/>
              <a:gd name="connsiteX5" fmla="*/ 1982126 w 3260500"/>
              <a:gd name="connsiteY5" fmla="*/ 7303 h 3597170"/>
              <a:gd name="connsiteX6" fmla="*/ 2862660 w 3260500"/>
              <a:gd name="connsiteY6" fmla="*/ 41170 h 3597170"/>
              <a:gd name="connsiteX7" fmla="*/ 2913460 w 3260500"/>
              <a:gd name="connsiteY7" fmla="*/ 58103 h 3597170"/>
              <a:gd name="connsiteX8" fmla="*/ 2981193 w 3260500"/>
              <a:gd name="connsiteY8" fmla="*/ 75037 h 3597170"/>
              <a:gd name="connsiteX9" fmla="*/ 3116660 w 3260500"/>
              <a:gd name="connsiteY9" fmla="*/ 159703 h 3597170"/>
              <a:gd name="connsiteX10" fmla="*/ 3167460 w 3260500"/>
              <a:gd name="connsiteY10" fmla="*/ 193570 h 3597170"/>
              <a:gd name="connsiteX11" fmla="*/ 3201326 w 3260500"/>
              <a:gd name="connsiteY11" fmla="*/ 244370 h 3597170"/>
              <a:gd name="connsiteX12" fmla="*/ 3218260 w 3260500"/>
              <a:gd name="connsiteY12" fmla="*/ 329037 h 3597170"/>
              <a:gd name="connsiteX13" fmla="*/ 3235193 w 3260500"/>
              <a:gd name="connsiteY13" fmla="*/ 379837 h 3597170"/>
              <a:gd name="connsiteX14" fmla="*/ 3235193 w 3260500"/>
              <a:gd name="connsiteY14" fmla="*/ 1091037 h 3597170"/>
              <a:gd name="connsiteX15" fmla="*/ 3218260 w 3260500"/>
              <a:gd name="connsiteY15" fmla="*/ 1141837 h 3597170"/>
              <a:gd name="connsiteX16" fmla="*/ 3150526 w 3260500"/>
              <a:gd name="connsiteY16" fmla="*/ 1345037 h 3597170"/>
              <a:gd name="connsiteX17" fmla="*/ 3099726 w 3260500"/>
              <a:gd name="connsiteY17" fmla="*/ 1531303 h 3597170"/>
              <a:gd name="connsiteX18" fmla="*/ 3065860 w 3260500"/>
              <a:gd name="connsiteY18" fmla="*/ 1734503 h 3597170"/>
              <a:gd name="connsiteX19" fmla="*/ 3048926 w 3260500"/>
              <a:gd name="connsiteY19" fmla="*/ 1819170 h 3597170"/>
              <a:gd name="connsiteX20" fmla="*/ 3031993 w 3260500"/>
              <a:gd name="connsiteY20" fmla="*/ 1954637 h 3597170"/>
              <a:gd name="connsiteX21" fmla="*/ 3015060 w 3260500"/>
              <a:gd name="connsiteY21" fmla="*/ 2022370 h 3597170"/>
              <a:gd name="connsiteX22" fmla="*/ 2981193 w 3260500"/>
              <a:gd name="connsiteY22" fmla="*/ 2174770 h 3597170"/>
              <a:gd name="connsiteX23" fmla="*/ 3015060 w 3260500"/>
              <a:gd name="connsiteY23" fmla="*/ 2615037 h 3597170"/>
              <a:gd name="connsiteX24" fmla="*/ 3031993 w 3260500"/>
              <a:gd name="connsiteY24" fmla="*/ 2665837 h 3597170"/>
              <a:gd name="connsiteX25" fmla="*/ 3015060 w 3260500"/>
              <a:gd name="connsiteY25" fmla="*/ 2936770 h 3597170"/>
              <a:gd name="connsiteX26" fmla="*/ 2998126 w 3260500"/>
              <a:gd name="connsiteY26" fmla="*/ 2987570 h 3597170"/>
              <a:gd name="connsiteX27" fmla="*/ 2964260 w 3260500"/>
              <a:gd name="connsiteY27" fmla="*/ 3156903 h 3597170"/>
              <a:gd name="connsiteX28" fmla="*/ 2930393 w 3260500"/>
              <a:gd name="connsiteY28" fmla="*/ 3258503 h 3597170"/>
              <a:gd name="connsiteX29" fmla="*/ 2879593 w 3260500"/>
              <a:gd name="connsiteY29" fmla="*/ 3360103 h 3597170"/>
              <a:gd name="connsiteX30" fmla="*/ 2777993 w 3260500"/>
              <a:gd name="connsiteY30" fmla="*/ 3410903 h 3597170"/>
              <a:gd name="connsiteX31" fmla="*/ 2727193 w 3260500"/>
              <a:gd name="connsiteY31" fmla="*/ 3444770 h 3597170"/>
              <a:gd name="connsiteX32" fmla="*/ 2608660 w 3260500"/>
              <a:gd name="connsiteY32" fmla="*/ 3478637 h 3597170"/>
              <a:gd name="connsiteX33" fmla="*/ 2405460 w 3260500"/>
              <a:gd name="connsiteY33" fmla="*/ 3529437 h 3597170"/>
              <a:gd name="connsiteX34" fmla="*/ 2337726 w 3260500"/>
              <a:gd name="connsiteY34" fmla="*/ 3546370 h 3597170"/>
              <a:gd name="connsiteX35" fmla="*/ 2286926 w 3260500"/>
              <a:gd name="connsiteY35" fmla="*/ 3563303 h 3597170"/>
              <a:gd name="connsiteX36" fmla="*/ 2168393 w 3260500"/>
              <a:gd name="connsiteY36" fmla="*/ 3580237 h 3597170"/>
              <a:gd name="connsiteX37" fmla="*/ 2066793 w 3260500"/>
              <a:gd name="connsiteY37" fmla="*/ 3597170 h 3597170"/>
              <a:gd name="connsiteX38" fmla="*/ 1609593 w 3260500"/>
              <a:gd name="connsiteY38" fmla="*/ 3580237 h 3597170"/>
              <a:gd name="connsiteX39" fmla="*/ 1457193 w 3260500"/>
              <a:gd name="connsiteY39" fmla="*/ 3529437 h 3597170"/>
              <a:gd name="connsiteX40" fmla="*/ 1389460 w 3260500"/>
              <a:gd name="connsiteY40" fmla="*/ 3478637 h 3597170"/>
              <a:gd name="connsiteX41" fmla="*/ 1270926 w 3260500"/>
              <a:gd name="connsiteY41" fmla="*/ 3427837 h 3597170"/>
              <a:gd name="connsiteX42" fmla="*/ 1203193 w 3260500"/>
              <a:gd name="connsiteY42" fmla="*/ 3377037 h 3597170"/>
              <a:gd name="connsiteX43" fmla="*/ 1101593 w 3260500"/>
              <a:gd name="connsiteY43" fmla="*/ 3343170 h 3597170"/>
              <a:gd name="connsiteX44" fmla="*/ 1050793 w 3260500"/>
              <a:gd name="connsiteY44" fmla="*/ 3309303 h 3597170"/>
              <a:gd name="connsiteX45" fmla="*/ 949193 w 3260500"/>
              <a:gd name="connsiteY45" fmla="*/ 3139970 h 3597170"/>
              <a:gd name="connsiteX46" fmla="*/ 932260 w 3260500"/>
              <a:gd name="connsiteY46" fmla="*/ 3089170 h 3597170"/>
              <a:gd name="connsiteX47" fmla="*/ 915326 w 3260500"/>
              <a:gd name="connsiteY47" fmla="*/ 3004503 h 3597170"/>
              <a:gd name="connsiteX48" fmla="*/ 847593 w 3260500"/>
              <a:gd name="connsiteY48" fmla="*/ 2784370 h 3597170"/>
              <a:gd name="connsiteX49" fmla="*/ 779860 w 3260500"/>
              <a:gd name="connsiteY49" fmla="*/ 2615037 h 3597170"/>
              <a:gd name="connsiteX50" fmla="*/ 661326 w 3260500"/>
              <a:gd name="connsiteY50" fmla="*/ 2462637 h 3597170"/>
              <a:gd name="connsiteX51" fmla="*/ 627460 w 3260500"/>
              <a:gd name="connsiteY51" fmla="*/ 2411837 h 3597170"/>
              <a:gd name="connsiteX52" fmla="*/ 576660 w 3260500"/>
              <a:gd name="connsiteY52" fmla="*/ 2361037 h 3597170"/>
              <a:gd name="connsiteX53" fmla="*/ 458126 w 3260500"/>
              <a:gd name="connsiteY53" fmla="*/ 2208637 h 3597170"/>
              <a:gd name="connsiteX54" fmla="*/ 407326 w 3260500"/>
              <a:gd name="connsiteY54" fmla="*/ 2157837 h 3597170"/>
              <a:gd name="connsiteX55" fmla="*/ 373460 w 3260500"/>
              <a:gd name="connsiteY55" fmla="*/ 2107037 h 3597170"/>
              <a:gd name="connsiteX56" fmla="*/ 271860 w 3260500"/>
              <a:gd name="connsiteY56" fmla="*/ 2005437 h 3597170"/>
              <a:gd name="connsiteX57" fmla="*/ 221060 w 3260500"/>
              <a:gd name="connsiteY57" fmla="*/ 1954637 h 3597170"/>
              <a:gd name="connsiteX58" fmla="*/ 136393 w 3260500"/>
              <a:gd name="connsiteY58" fmla="*/ 1836103 h 3597170"/>
              <a:gd name="connsiteX59" fmla="*/ 102526 w 3260500"/>
              <a:gd name="connsiteY59" fmla="*/ 1785303 h 3597170"/>
              <a:gd name="connsiteX60" fmla="*/ 68660 w 3260500"/>
              <a:gd name="connsiteY60" fmla="*/ 1683703 h 3597170"/>
              <a:gd name="connsiteX61" fmla="*/ 34793 w 3260500"/>
              <a:gd name="connsiteY61" fmla="*/ 1582103 h 3597170"/>
              <a:gd name="connsiteX62" fmla="*/ 926 w 3260500"/>
              <a:gd name="connsiteY62" fmla="*/ 1446637 h 3597170"/>
              <a:gd name="connsiteX63" fmla="*/ 34793 w 3260500"/>
              <a:gd name="connsiteY63" fmla="*/ 786237 h 3597170"/>
              <a:gd name="connsiteX64" fmla="*/ 51726 w 3260500"/>
              <a:gd name="connsiteY64" fmla="*/ 735437 h 3597170"/>
              <a:gd name="connsiteX65" fmla="*/ 85593 w 3260500"/>
              <a:gd name="connsiteY65" fmla="*/ 599970 h 3597170"/>
              <a:gd name="connsiteX66" fmla="*/ 102526 w 3260500"/>
              <a:gd name="connsiteY66" fmla="*/ 549170 h 3597170"/>
              <a:gd name="connsiteX67" fmla="*/ 119460 w 3260500"/>
              <a:gd name="connsiteY67" fmla="*/ 481437 h 3597170"/>
              <a:gd name="connsiteX68" fmla="*/ 153326 w 3260500"/>
              <a:gd name="connsiteY68" fmla="*/ 379837 h 3597170"/>
              <a:gd name="connsiteX69" fmla="*/ 170260 w 3260500"/>
              <a:gd name="connsiteY69" fmla="*/ 329037 h 3597170"/>
              <a:gd name="connsiteX70" fmla="*/ 187193 w 3260500"/>
              <a:gd name="connsiteY70" fmla="*/ 210503 h 3597170"/>
              <a:gd name="connsiteX71" fmla="*/ 237993 w 3260500"/>
              <a:gd name="connsiteY71" fmla="*/ 176637 h 3597170"/>
              <a:gd name="connsiteX72" fmla="*/ 373460 w 3260500"/>
              <a:gd name="connsiteY72" fmla="*/ 142770 h 3597170"/>
              <a:gd name="connsiteX73" fmla="*/ 475060 w 3260500"/>
              <a:gd name="connsiteY73" fmla="*/ 108903 h 3597170"/>
              <a:gd name="connsiteX74" fmla="*/ 525860 w 3260500"/>
              <a:gd name="connsiteY74" fmla="*/ 91970 h 3597170"/>
              <a:gd name="connsiteX75" fmla="*/ 593593 w 3260500"/>
              <a:gd name="connsiteY75" fmla="*/ 108903 h 3597170"/>
              <a:gd name="connsiteX76" fmla="*/ 627460 w 3260500"/>
              <a:gd name="connsiteY76" fmla="*/ 125837 h 3597170"/>
              <a:gd name="connsiteX77" fmla="*/ 627460 w 3260500"/>
              <a:gd name="connsiteY77" fmla="*/ 125837 h 359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260500" h="3597170">
                <a:moveTo>
                  <a:pt x="542793" y="142770"/>
                </a:moveTo>
                <a:lnTo>
                  <a:pt x="542793" y="142770"/>
                </a:lnTo>
                <a:cubicBezTo>
                  <a:pt x="604882" y="125837"/>
                  <a:pt x="666414" y="106710"/>
                  <a:pt x="729060" y="91970"/>
                </a:cubicBezTo>
                <a:cubicBezTo>
                  <a:pt x="772375" y="81778"/>
                  <a:pt x="933339" y="60445"/>
                  <a:pt x="966126" y="58103"/>
                </a:cubicBezTo>
                <a:cubicBezTo>
                  <a:pt x="1078869" y="50050"/>
                  <a:pt x="1191970" y="48008"/>
                  <a:pt x="1304793" y="41170"/>
                </a:cubicBezTo>
                <a:cubicBezTo>
                  <a:pt x="1934676" y="2996"/>
                  <a:pt x="917380" y="46740"/>
                  <a:pt x="1982126" y="7303"/>
                </a:cubicBezTo>
                <a:cubicBezTo>
                  <a:pt x="2111712" y="10060"/>
                  <a:pt x="2593186" y="-26197"/>
                  <a:pt x="2862660" y="41170"/>
                </a:cubicBezTo>
                <a:cubicBezTo>
                  <a:pt x="2879976" y="45499"/>
                  <a:pt x="2896298" y="53199"/>
                  <a:pt x="2913460" y="58103"/>
                </a:cubicBezTo>
                <a:cubicBezTo>
                  <a:pt x="2935837" y="64497"/>
                  <a:pt x="2959402" y="66865"/>
                  <a:pt x="2981193" y="75037"/>
                </a:cubicBezTo>
                <a:cubicBezTo>
                  <a:pt x="3048194" y="100162"/>
                  <a:pt x="3057773" y="117641"/>
                  <a:pt x="3116660" y="159703"/>
                </a:cubicBezTo>
                <a:cubicBezTo>
                  <a:pt x="3133221" y="171532"/>
                  <a:pt x="3150527" y="182281"/>
                  <a:pt x="3167460" y="193570"/>
                </a:cubicBezTo>
                <a:cubicBezTo>
                  <a:pt x="3178749" y="210503"/>
                  <a:pt x="3194180" y="225315"/>
                  <a:pt x="3201326" y="244370"/>
                </a:cubicBezTo>
                <a:cubicBezTo>
                  <a:pt x="3211432" y="271319"/>
                  <a:pt x="3211279" y="301115"/>
                  <a:pt x="3218260" y="329037"/>
                </a:cubicBezTo>
                <a:cubicBezTo>
                  <a:pt x="3222589" y="346353"/>
                  <a:pt x="3229549" y="362904"/>
                  <a:pt x="3235193" y="379837"/>
                </a:cubicBezTo>
                <a:cubicBezTo>
                  <a:pt x="3273407" y="685551"/>
                  <a:pt x="3264151" y="555311"/>
                  <a:pt x="3235193" y="1091037"/>
                </a:cubicBezTo>
                <a:cubicBezTo>
                  <a:pt x="3234230" y="1108860"/>
                  <a:pt x="3222956" y="1124617"/>
                  <a:pt x="3218260" y="1141837"/>
                </a:cubicBezTo>
                <a:cubicBezTo>
                  <a:pt x="3143066" y="1417548"/>
                  <a:pt x="3224301" y="1172894"/>
                  <a:pt x="3150526" y="1345037"/>
                </a:cubicBezTo>
                <a:cubicBezTo>
                  <a:pt x="3132281" y="1387609"/>
                  <a:pt x="3102962" y="1515124"/>
                  <a:pt x="3099726" y="1531303"/>
                </a:cubicBezTo>
                <a:cubicBezTo>
                  <a:pt x="3059815" y="1730864"/>
                  <a:pt x="3107874" y="1482422"/>
                  <a:pt x="3065860" y="1734503"/>
                </a:cubicBezTo>
                <a:cubicBezTo>
                  <a:pt x="3061128" y="1762893"/>
                  <a:pt x="3053302" y="1790723"/>
                  <a:pt x="3048926" y="1819170"/>
                </a:cubicBezTo>
                <a:cubicBezTo>
                  <a:pt x="3042006" y="1864148"/>
                  <a:pt x="3039474" y="1909749"/>
                  <a:pt x="3031993" y="1954637"/>
                </a:cubicBezTo>
                <a:cubicBezTo>
                  <a:pt x="3028167" y="1977593"/>
                  <a:pt x="3020109" y="1999652"/>
                  <a:pt x="3015060" y="2022370"/>
                </a:cubicBezTo>
                <a:cubicBezTo>
                  <a:pt x="2972065" y="2215847"/>
                  <a:pt x="3022489" y="2009584"/>
                  <a:pt x="2981193" y="2174770"/>
                </a:cubicBezTo>
                <a:cubicBezTo>
                  <a:pt x="2988527" y="2321454"/>
                  <a:pt x="2982980" y="2470678"/>
                  <a:pt x="3015060" y="2615037"/>
                </a:cubicBezTo>
                <a:cubicBezTo>
                  <a:pt x="3018932" y="2632461"/>
                  <a:pt x="3026349" y="2648904"/>
                  <a:pt x="3031993" y="2665837"/>
                </a:cubicBezTo>
                <a:cubicBezTo>
                  <a:pt x="3026349" y="2756148"/>
                  <a:pt x="3024533" y="2846780"/>
                  <a:pt x="3015060" y="2936770"/>
                </a:cubicBezTo>
                <a:cubicBezTo>
                  <a:pt x="3013191" y="2954521"/>
                  <a:pt x="3001998" y="2970146"/>
                  <a:pt x="2998126" y="2987570"/>
                </a:cubicBezTo>
                <a:cubicBezTo>
                  <a:pt x="2971971" y="3105266"/>
                  <a:pt x="2993178" y="3060511"/>
                  <a:pt x="2964260" y="3156903"/>
                </a:cubicBezTo>
                <a:cubicBezTo>
                  <a:pt x="2954002" y="3191096"/>
                  <a:pt x="2941682" y="3224636"/>
                  <a:pt x="2930393" y="3258503"/>
                </a:cubicBezTo>
                <a:cubicBezTo>
                  <a:pt x="2916620" y="3299821"/>
                  <a:pt x="2912420" y="3327276"/>
                  <a:pt x="2879593" y="3360103"/>
                </a:cubicBezTo>
                <a:cubicBezTo>
                  <a:pt x="2846766" y="3392930"/>
                  <a:pt x="2819311" y="3397131"/>
                  <a:pt x="2777993" y="3410903"/>
                </a:cubicBezTo>
                <a:cubicBezTo>
                  <a:pt x="2761060" y="3422192"/>
                  <a:pt x="2745396" y="3435669"/>
                  <a:pt x="2727193" y="3444770"/>
                </a:cubicBezTo>
                <a:cubicBezTo>
                  <a:pt x="2698745" y="3458994"/>
                  <a:pt x="2635779" y="3470501"/>
                  <a:pt x="2608660" y="3478637"/>
                </a:cubicBezTo>
                <a:cubicBezTo>
                  <a:pt x="2382364" y="3546526"/>
                  <a:pt x="2630875" y="3484354"/>
                  <a:pt x="2405460" y="3529437"/>
                </a:cubicBezTo>
                <a:cubicBezTo>
                  <a:pt x="2382639" y="3534001"/>
                  <a:pt x="2360103" y="3539977"/>
                  <a:pt x="2337726" y="3546370"/>
                </a:cubicBezTo>
                <a:cubicBezTo>
                  <a:pt x="2320563" y="3551273"/>
                  <a:pt x="2304429" y="3559802"/>
                  <a:pt x="2286926" y="3563303"/>
                </a:cubicBezTo>
                <a:cubicBezTo>
                  <a:pt x="2247789" y="3571131"/>
                  <a:pt x="2207841" y="3574168"/>
                  <a:pt x="2168393" y="3580237"/>
                </a:cubicBezTo>
                <a:cubicBezTo>
                  <a:pt x="2134458" y="3585458"/>
                  <a:pt x="2100660" y="3591526"/>
                  <a:pt x="2066793" y="3597170"/>
                </a:cubicBezTo>
                <a:cubicBezTo>
                  <a:pt x="1914393" y="3591526"/>
                  <a:pt x="1761800" y="3589750"/>
                  <a:pt x="1609593" y="3580237"/>
                </a:cubicBezTo>
                <a:cubicBezTo>
                  <a:pt x="1550608" y="3576550"/>
                  <a:pt x="1506436" y="3560214"/>
                  <a:pt x="1457193" y="3529437"/>
                </a:cubicBezTo>
                <a:cubicBezTo>
                  <a:pt x="1433261" y="3514479"/>
                  <a:pt x="1413392" y="3493595"/>
                  <a:pt x="1389460" y="3478637"/>
                </a:cubicBezTo>
                <a:cubicBezTo>
                  <a:pt x="1341631" y="3448744"/>
                  <a:pt x="1320310" y="3444298"/>
                  <a:pt x="1270926" y="3427837"/>
                </a:cubicBezTo>
                <a:cubicBezTo>
                  <a:pt x="1248348" y="3410904"/>
                  <a:pt x="1228436" y="3389658"/>
                  <a:pt x="1203193" y="3377037"/>
                </a:cubicBezTo>
                <a:cubicBezTo>
                  <a:pt x="1171263" y="3361072"/>
                  <a:pt x="1101593" y="3343170"/>
                  <a:pt x="1101593" y="3343170"/>
                </a:cubicBezTo>
                <a:cubicBezTo>
                  <a:pt x="1084660" y="3331881"/>
                  <a:pt x="1064194" y="3324619"/>
                  <a:pt x="1050793" y="3309303"/>
                </a:cubicBezTo>
                <a:cubicBezTo>
                  <a:pt x="1017090" y="3270785"/>
                  <a:pt x="971475" y="3191961"/>
                  <a:pt x="949193" y="3139970"/>
                </a:cubicBezTo>
                <a:cubicBezTo>
                  <a:pt x="942162" y="3123564"/>
                  <a:pt x="936589" y="3106486"/>
                  <a:pt x="932260" y="3089170"/>
                </a:cubicBezTo>
                <a:cubicBezTo>
                  <a:pt x="925279" y="3061248"/>
                  <a:pt x="921798" y="3032547"/>
                  <a:pt x="915326" y="3004503"/>
                </a:cubicBezTo>
                <a:cubicBezTo>
                  <a:pt x="870400" y="2809826"/>
                  <a:pt x="901155" y="2931663"/>
                  <a:pt x="847593" y="2784370"/>
                </a:cubicBezTo>
                <a:cubicBezTo>
                  <a:pt x="817772" y="2702364"/>
                  <a:pt x="821185" y="2683912"/>
                  <a:pt x="779860" y="2615037"/>
                </a:cubicBezTo>
                <a:cubicBezTo>
                  <a:pt x="669806" y="2431614"/>
                  <a:pt x="757991" y="2578635"/>
                  <a:pt x="661326" y="2462637"/>
                </a:cubicBezTo>
                <a:cubicBezTo>
                  <a:pt x="648298" y="2447003"/>
                  <a:pt x="640488" y="2427471"/>
                  <a:pt x="627460" y="2411837"/>
                </a:cubicBezTo>
                <a:cubicBezTo>
                  <a:pt x="612129" y="2393440"/>
                  <a:pt x="591991" y="2379434"/>
                  <a:pt x="576660" y="2361037"/>
                </a:cubicBezTo>
                <a:cubicBezTo>
                  <a:pt x="535460" y="2311597"/>
                  <a:pt x="503633" y="2254144"/>
                  <a:pt x="458126" y="2208637"/>
                </a:cubicBezTo>
                <a:cubicBezTo>
                  <a:pt x="441193" y="2191704"/>
                  <a:pt x="422657" y="2176234"/>
                  <a:pt x="407326" y="2157837"/>
                </a:cubicBezTo>
                <a:cubicBezTo>
                  <a:pt x="394298" y="2142203"/>
                  <a:pt x="386981" y="2122248"/>
                  <a:pt x="373460" y="2107037"/>
                </a:cubicBezTo>
                <a:cubicBezTo>
                  <a:pt x="341641" y="2071240"/>
                  <a:pt x="305727" y="2039304"/>
                  <a:pt x="271860" y="2005437"/>
                </a:cubicBezTo>
                <a:cubicBezTo>
                  <a:pt x="254927" y="1988504"/>
                  <a:pt x="234344" y="1974562"/>
                  <a:pt x="221060" y="1954637"/>
                </a:cubicBezTo>
                <a:cubicBezTo>
                  <a:pt x="141246" y="1834917"/>
                  <a:pt x="241411" y="1983129"/>
                  <a:pt x="136393" y="1836103"/>
                </a:cubicBezTo>
                <a:cubicBezTo>
                  <a:pt x="124564" y="1819542"/>
                  <a:pt x="113815" y="1802236"/>
                  <a:pt x="102526" y="1785303"/>
                </a:cubicBezTo>
                <a:lnTo>
                  <a:pt x="68660" y="1683703"/>
                </a:lnTo>
                <a:cubicBezTo>
                  <a:pt x="57371" y="1649836"/>
                  <a:pt x="41794" y="1617108"/>
                  <a:pt x="34793" y="1582103"/>
                </a:cubicBezTo>
                <a:cubicBezTo>
                  <a:pt x="14359" y="1479934"/>
                  <a:pt x="26962" y="1524741"/>
                  <a:pt x="926" y="1446637"/>
                </a:cubicBezTo>
                <a:cubicBezTo>
                  <a:pt x="6568" y="1254825"/>
                  <a:pt x="-17973" y="997305"/>
                  <a:pt x="34793" y="786237"/>
                </a:cubicBezTo>
                <a:cubicBezTo>
                  <a:pt x="39122" y="768921"/>
                  <a:pt x="47030" y="752657"/>
                  <a:pt x="51726" y="735437"/>
                </a:cubicBezTo>
                <a:cubicBezTo>
                  <a:pt x="63973" y="690532"/>
                  <a:pt x="70874" y="644127"/>
                  <a:pt x="85593" y="599970"/>
                </a:cubicBezTo>
                <a:cubicBezTo>
                  <a:pt x="91237" y="583037"/>
                  <a:pt x="97622" y="566332"/>
                  <a:pt x="102526" y="549170"/>
                </a:cubicBezTo>
                <a:cubicBezTo>
                  <a:pt x="108920" y="526793"/>
                  <a:pt x="112773" y="503728"/>
                  <a:pt x="119460" y="481437"/>
                </a:cubicBezTo>
                <a:cubicBezTo>
                  <a:pt x="129718" y="447244"/>
                  <a:pt x="142037" y="413704"/>
                  <a:pt x="153326" y="379837"/>
                </a:cubicBezTo>
                <a:lnTo>
                  <a:pt x="170260" y="329037"/>
                </a:lnTo>
                <a:cubicBezTo>
                  <a:pt x="175904" y="289526"/>
                  <a:pt x="170983" y="246975"/>
                  <a:pt x="187193" y="210503"/>
                </a:cubicBezTo>
                <a:cubicBezTo>
                  <a:pt x="195458" y="191906"/>
                  <a:pt x="219790" y="185738"/>
                  <a:pt x="237993" y="176637"/>
                </a:cubicBezTo>
                <a:cubicBezTo>
                  <a:pt x="279103" y="156082"/>
                  <a:pt x="330942" y="154366"/>
                  <a:pt x="373460" y="142770"/>
                </a:cubicBezTo>
                <a:cubicBezTo>
                  <a:pt x="407901" y="133377"/>
                  <a:pt x="441193" y="120192"/>
                  <a:pt x="475060" y="108903"/>
                </a:cubicBezTo>
                <a:lnTo>
                  <a:pt x="525860" y="91970"/>
                </a:lnTo>
                <a:cubicBezTo>
                  <a:pt x="548438" y="97614"/>
                  <a:pt x="574229" y="95994"/>
                  <a:pt x="593593" y="108903"/>
                </a:cubicBezTo>
                <a:cubicBezTo>
                  <a:pt x="633722" y="135655"/>
                  <a:pt x="627460" y="198603"/>
                  <a:pt x="627460" y="125837"/>
                </a:cubicBezTo>
                <a:lnTo>
                  <a:pt x="627460" y="125837"/>
                </a:ln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42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pPr>
              <a:spcAft>
                <a:spcPts val="600"/>
              </a:spcAft>
            </a:pPr>
            <a:r>
              <a:rPr lang="en-US" sz="4400" dirty="0">
                <a:solidFill>
                  <a:srgbClr val="C00000"/>
                </a:solidFill>
              </a:rPr>
              <a:t>3</a:t>
            </a:r>
            <a:r>
              <a:rPr lang="en-US" dirty="0"/>
              <a:t> Scrum Roles</a:t>
            </a:r>
          </a:p>
        </p:txBody>
      </p:sp>
      <p:sp>
        <p:nvSpPr>
          <p:cNvPr id="5" name="Text Placeholder 4"/>
          <p:cNvSpPr>
            <a:spLocks noGrp="1"/>
          </p:cNvSpPr>
          <p:nvPr>
            <p:ph type="body" sz="quarter" idx="10"/>
          </p:nvPr>
        </p:nvSpPr>
        <p:spPr/>
        <p:txBody>
          <a:bodyPr/>
          <a:lstStyle/>
          <a:p>
            <a:pPr marL="0" indent="0">
              <a:spcAft>
                <a:spcPts val="600"/>
              </a:spcAft>
              <a:buNone/>
            </a:pPr>
            <a:r>
              <a:rPr lang="en-US" b="1" dirty="0"/>
              <a:t>Product Owner</a:t>
            </a:r>
          </a:p>
          <a:p>
            <a:pPr marL="512750" lvl="1" indent="-285737">
              <a:spcAft>
                <a:spcPts val="600"/>
              </a:spcAft>
            </a:pPr>
            <a:r>
              <a:rPr lang="en-US" sz="2000" dirty="0"/>
              <a:t>Represents the customer</a:t>
            </a:r>
          </a:p>
          <a:p>
            <a:pPr marL="0" indent="0">
              <a:spcAft>
                <a:spcPts val="600"/>
              </a:spcAft>
              <a:buNone/>
            </a:pPr>
            <a:r>
              <a:rPr lang="en-US" b="1" dirty="0"/>
              <a:t>Scrum Master</a:t>
            </a:r>
          </a:p>
          <a:p>
            <a:pPr marL="512750" lvl="1" indent="-285737">
              <a:spcAft>
                <a:spcPts val="600"/>
              </a:spcAft>
            </a:pPr>
            <a:r>
              <a:rPr lang="en-US" sz="2000" dirty="0"/>
              <a:t>Facilitates the process</a:t>
            </a:r>
          </a:p>
          <a:p>
            <a:pPr marL="0" indent="0">
              <a:spcAft>
                <a:spcPts val="600"/>
              </a:spcAft>
              <a:buNone/>
            </a:pPr>
            <a:r>
              <a:rPr lang="en-US" b="1" dirty="0"/>
              <a:t>Development Team</a:t>
            </a:r>
          </a:p>
          <a:p>
            <a:pPr marL="512750" lvl="1" indent="-285737">
              <a:spcAft>
                <a:spcPts val="600"/>
              </a:spcAft>
            </a:pPr>
            <a:r>
              <a:rPr lang="en-US" sz="2000" dirty="0"/>
              <a:t>Builds the software</a:t>
            </a:r>
          </a:p>
        </p:txBody>
      </p:sp>
      <p:pic>
        <p:nvPicPr>
          <p:cNvPr id="6" name="Picture 5" descr="Scrum Te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9520" y="1599779"/>
            <a:ext cx="5368481" cy="4131277"/>
          </a:xfrm>
          <a:prstGeom prst="rect">
            <a:avLst/>
          </a:prstGeom>
        </p:spPr>
      </p:pic>
    </p:spTree>
    <p:extLst>
      <p:ext uri="{BB962C8B-B14F-4D97-AF65-F5344CB8AC3E}">
        <p14:creationId xmlns:p14="http://schemas.microsoft.com/office/powerpoint/2010/main" val="2931291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4535F5C0-8BB8-AA4B-B0C4-217A3AD1BB55}"/>
              </a:ext>
            </a:extLst>
          </p:cNvPr>
          <p:cNvSpPr>
            <a:spLocks noGrp="1"/>
          </p:cNvSpPr>
          <p:nvPr>
            <p:ph type="body" sz="quarter" idx="11"/>
          </p:nvPr>
        </p:nvSpPr>
        <p:spPr>
          <a:xfrm>
            <a:off x="323851" y="598488"/>
            <a:ext cx="10648949" cy="773112"/>
          </a:xfrm>
        </p:spPr>
        <p:txBody>
          <a:bodyPr>
            <a:normAutofit/>
          </a:bodyPr>
          <a:lstStyle/>
          <a:p>
            <a:r>
              <a:rPr lang="en-US" sz="3200" dirty="0">
                <a:solidFill>
                  <a:srgbClr val="FF0000"/>
                </a:solidFill>
              </a:rPr>
              <a:t>3</a:t>
            </a:r>
            <a:r>
              <a:rPr lang="en-US" sz="3200" dirty="0"/>
              <a:t> Sprint Artifacts</a:t>
            </a:r>
          </a:p>
        </p:txBody>
      </p:sp>
      <p:sp>
        <p:nvSpPr>
          <p:cNvPr id="5" name="Content Placeholder 2">
            <a:extLst>
              <a:ext uri="{FF2B5EF4-FFF2-40B4-BE49-F238E27FC236}">
                <a16:creationId xmlns:a16="http://schemas.microsoft.com/office/drawing/2014/main" id="{8D87BE1F-774A-5640-A109-A6B2944367D0}"/>
              </a:ext>
            </a:extLst>
          </p:cNvPr>
          <p:cNvSpPr>
            <a:spLocks noGrp="1"/>
          </p:cNvSpPr>
          <p:nvPr>
            <p:ph type="body" sz="quarter" idx="10"/>
          </p:nvPr>
        </p:nvSpPr>
        <p:spPr>
          <a:xfrm>
            <a:off x="1605777" y="1257301"/>
            <a:ext cx="6525254" cy="4614863"/>
          </a:xfrm>
        </p:spPr>
        <p:txBody>
          <a:bodyPr/>
          <a:lstStyle/>
          <a:p>
            <a:pPr marL="0" indent="0">
              <a:buNone/>
            </a:pPr>
            <a:r>
              <a:rPr lang="en-US" dirty="0"/>
              <a:t>Product Backlog</a:t>
            </a:r>
          </a:p>
          <a:p>
            <a:pPr marL="569913" lvl="1" indent="-342900">
              <a:buFont typeface="Arial" pitchFamily="34" charset="0"/>
              <a:buChar char="•"/>
            </a:pPr>
            <a:r>
              <a:rPr lang="en-US" sz="2000" dirty="0"/>
              <a:t>All known requests</a:t>
            </a:r>
          </a:p>
          <a:p>
            <a:pPr marL="803275" lvl="2" indent="-342900">
              <a:buFont typeface="Arial" pitchFamily="34" charset="0"/>
              <a:buChar char="•"/>
            </a:pPr>
            <a:r>
              <a:rPr lang="en-US" dirty="0"/>
              <a:t>Initiatives</a:t>
            </a:r>
          </a:p>
          <a:p>
            <a:pPr marL="803275" lvl="2" indent="-342900">
              <a:buFont typeface="Arial" pitchFamily="34" charset="0"/>
              <a:buChar char="•"/>
            </a:pPr>
            <a:r>
              <a:rPr lang="en-US" dirty="0"/>
              <a:t>Features</a:t>
            </a:r>
          </a:p>
          <a:p>
            <a:pPr marL="803275" lvl="2" indent="-342900">
              <a:buFont typeface="Arial" pitchFamily="34" charset="0"/>
              <a:buChar char="•"/>
            </a:pPr>
            <a:r>
              <a:rPr lang="en-US" dirty="0"/>
              <a:t>User Stories</a:t>
            </a:r>
          </a:p>
          <a:p>
            <a:pPr marL="0" indent="0">
              <a:buNone/>
            </a:pPr>
            <a:r>
              <a:rPr lang="en-US" dirty="0"/>
              <a:t>Sprint Backlog</a:t>
            </a:r>
          </a:p>
          <a:p>
            <a:pPr marL="569913" lvl="1" indent="-342900">
              <a:buFont typeface="Arial" pitchFamily="34" charset="0"/>
              <a:buChar char="•"/>
            </a:pPr>
            <a:r>
              <a:rPr lang="en-US" sz="2000" dirty="0"/>
              <a:t>Requests being worked on in current sprint</a:t>
            </a:r>
          </a:p>
          <a:p>
            <a:pPr marL="569913" lvl="1" indent="-342900">
              <a:buFont typeface="Arial" pitchFamily="34" charset="0"/>
              <a:buChar char="•"/>
            </a:pPr>
            <a:r>
              <a:rPr lang="en-US" sz="2000" dirty="0"/>
              <a:t>Subset of the full User Story Backlog</a:t>
            </a:r>
          </a:p>
          <a:p>
            <a:pPr marL="0" indent="0">
              <a:buNone/>
            </a:pPr>
            <a:r>
              <a:rPr lang="en-US" dirty="0"/>
              <a:t>Increment</a:t>
            </a:r>
          </a:p>
          <a:p>
            <a:pPr marL="569913" lvl="1" indent="-342900">
              <a:buFont typeface="Arial" pitchFamily="34" charset="0"/>
              <a:buChar char="•"/>
            </a:pPr>
            <a:r>
              <a:rPr lang="en-US" sz="2000" dirty="0"/>
              <a:t>Advancement of the Product at the end of the sprint</a:t>
            </a:r>
          </a:p>
          <a:p>
            <a:pPr marL="569913" lvl="1" indent="-342900">
              <a:buFont typeface="Arial" pitchFamily="34" charset="0"/>
              <a:buChar char="•"/>
            </a:pPr>
            <a:r>
              <a:rPr lang="en-US" sz="2000" dirty="0"/>
              <a:t>Potentially shippable code</a:t>
            </a:r>
          </a:p>
          <a:p>
            <a:pPr lvl="0"/>
            <a:endParaRPr lang="en-US" baseline="0" dirty="0"/>
          </a:p>
        </p:txBody>
      </p:sp>
      <p:pic>
        <p:nvPicPr>
          <p:cNvPr id="6" name="Picture 5" descr="Product Backlog.png">
            <a:extLst>
              <a:ext uri="{FF2B5EF4-FFF2-40B4-BE49-F238E27FC236}">
                <a16:creationId xmlns:a16="http://schemas.microsoft.com/office/drawing/2014/main" id="{8D4480DC-7F9C-B548-9FDC-49DA79544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5421" y="1167320"/>
            <a:ext cx="3732323" cy="4207480"/>
          </a:xfrm>
          <a:prstGeom prst="rect">
            <a:avLst/>
          </a:prstGeom>
        </p:spPr>
      </p:pic>
    </p:spTree>
    <p:extLst>
      <p:ext uri="{BB962C8B-B14F-4D97-AF65-F5344CB8AC3E}">
        <p14:creationId xmlns:p14="http://schemas.microsoft.com/office/powerpoint/2010/main" val="609532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pPr>
              <a:spcAft>
                <a:spcPts val="600"/>
              </a:spcAft>
            </a:pPr>
            <a:r>
              <a:rPr lang="en-US" sz="4400" dirty="0">
                <a:solidFill>
                  <a:srgbClr val="C00000"/>
                </a:solidFill>
              </a:rPr>
              <a:t>5</a:t>
            </a:r>
            <a:r>
              <a:rPr lang="en-US" dirty="0"/>
              <a:t> Scrum Events</a:t>
            </a:r>
          </a:p>
        </p:txBody>
      </p:sp>
      <p:sp>
        <p:nvSpPr>
          <p:cNvPr id="3" name="Text Placeholder 2"/>
          <p:cNvSpPr>
            <a:spLocks noGrp="1"/>
          </p:cNvSpPr>
          <p:nvPr>
            <p:ph type="body" sz="quarter" idx="10"/>
          </p:nvPr>
        </p:nvSpPr>
        <p:spPr>
          <a:xfrm>
            <a:off x="8731250" y="946545"/>
            <a:ext cx="4483100" cy="4437063"/>
          </a:xfrm>
        </p:spPr>
        <p:txBody>
          <a:bodyPr/>
          <a:lstStyle/>
          <a:p>
            <a:pPr marL="0" indent="0">
              <a:spcAft>
                <a:spcPts val="600"/>
              </a:spcAft>
              <a:buNone/>
            </a:pPr>
            <a:r>
              <a:rPr lang="en-US" dirty="0"/>
              <a:t>Sprint: </a:t>
            </a:r>
          </a:p>
          <a:p>
            <a:pPr>
              <a:spcAft>
                <a:spcPts val="600"/>
              </a:spcAft>
              <a:buFont typeface="Arial" pitchFamily="34" charset="0"/>
              <a:buChar char="•"/>
            </a:pPr>
            <a:r>
              <a:rPr lang="en-US" sz="1800" dirty="0"/>
              <a:t>A time box for development</a:t>
            </a:r>
          </a:p>
          <a:p>
            <a:pPr>
              <a:spcAft>
                <a:spcPts val="600"/>
              </a:spcAft>
              <a:buFont typeface="Arial" pitchFamily="34" charset="0"/>
              <a:buChar char="•"/>
            </a:pPr>
            <a:r>
              <a:rPr lang="en-US" sz="1800" dirty="0"/>
              <a:t>Usually 2 – 4 Weeks in length</a:t>
            </a:r>
            <a:endParaRPr lang="en-US" dirty="0"/>
          </a:p>
          <a:p>
            <a:pPr marL="0" indent="0">
              <a:spcAft>
                <a:spcPts val="600"/>
              </a:spcAft>
              <a:buNone/>
            </a:pPr>
            <a:r>
              <a:rPr lang="en-US" dirty="0"/>
              <a:t>4 Scrum Events:</a:t>
            </a:r>
            <a:endParaRPr lang="en-US" baseline="0" dirty="0"/>
          </a:p>
          <a:p>
            <a:pPr marL="457200" indent="-457200">
              <a:spcAft>
                <a:spcPts val="600"/>
              </a:spcAft>
              <a:buFont typeface="+mj-lt"/>
              <a:buAutoNum type="arabicPeriod"/>
            </a:pPr>
            <a:r>
              <a:rPr lang="en-US" sz="1800" dirty="0"/>
              <a:t>Sprint Planning</a:t>
            </a:r>
          </a:p>
          <a:p>
            <a:pPr marL="457200" indent="-457200">
              <a:spcAft>
                <a:spcPts val="600"/>
              </a:spcAft>
              <a:buFont typeface="+mj-lt"/>
              <a:buAutoNum type="arabicPeriod"/>
            </a:pPr>
            <a:r>
              <a:rPr lang="en-US" sz="1800" dirty="0"/>
              <a:t>Daily Stand Up</a:t>
            </a:r>
          </a:p>
          <a:p>
            <a:pPr marL="457200" indent="-457200">
              <a:spcAft>
                <a:spcPts val="600"/>
              </a:spcAft>
              <a:buFont typeface="+mj-lt"/>
              <a:buAutoNum type="arabicPeriod"/>
            </a:pPr>
            <a:r>
              <a:rPr lang="en-US" sz="1800" dirty="0"/>
              <a:t>Sprint Review / Demo</a:t>
            </a:r>
          </a:p>
          <a:p>
            <a:pPr marL="457200" indent="-457200">
              <a:spcAft>
                <a:spcPts val="600"/>
              </a:spcAft>
              <a:buFont typeface="+mj-lt"/>
              <a:buAutoNum type="arabicPeriod"/>
            </a:pPr>
            <a:r>
              <a:rPr lang="en-US" sz="1800" dirty="0"/>
              <a:t>Sprint Retrospective</a:t>
            </a:r>
          </a:p>
        </p:txBody>
      </p:sp>
      <p:pic>
        <p:nvPicPr>
          <p:cNvPr id="2056" name="Picture 8" descr="C:\Users\phillijb\AppData\Local\Microsoft\Windows\Temporary Internet Files\Content.IE5\DG0U99AK\MP900405396[1].jpg"/>
          <p:cNvPicPr>
            <a:picLocks noGrp="1" noChangeAspect="1" noChangeArrowheads="1"/>
          </p:cNvPicPr>
          <p:nvPr>
            <p:ph idx="4294967295"/>
          </p:nvPr>
        </p:nvPicPr>
        <p:blipFill>
          <a:blip r:embed="rId3" cstate="screen">
            <a:extLst>
              <a:ext uri="{28A0092B-C50C-407E-A947-70E740481C1C}">
                <a14:useLocalDpi xmlns:a14="http://schemas.microsoft.com/office/drawing/2010/main"/>
              </a:ext>
            </a:extLst>
          </a:blip>
          <a:srcRect/>
          <a:stretch>
            <a:fillRect/>
          </a:stretch>
        </p:blipFill>
        <p:spPr bwMode="auto">
          <a:xfrm>
            <a:off x="6854826" y="881062"/>
            <a:ext cx="5070475" cy="362108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C7287F48-1F33-A049-83C8-2FC5449F5D68}"/>
              </a:ext>
            </a:extLst>
          </p:cNvPr>
          <p:cNvSpPr txBox="1">
            <a:spLocks/>
          </p:cNvSpPr>
          <p:nvPr/>
        </p:nvSpPr>
        <p:spPr>
          <a:xfrm>
            <a:off x="735330" y="1433711"/>
            <a:ext cx="4483100" cy="1943893"/>
          </a:xfrm>
          <a:prstGeom prst="rect">
            <a:avLst/>
          </a:prstGeom>
        </p:spPr>
        <p:txBody>
          <a:bodyPr vert="horz" lIns="91440" tIns="45720" rIns="91440" bIns="45720" rtlCol="0">
            <a:normAutofit fontScale="85000" lnSpcReduction="20000"/>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600"/>
              </a:spcAft>
              <a:buFont typeface="Arial"/>
              <a:buNone/>
            </a:pPr>
            <a:r>
              <a:rPr lang="en-US" dirty="0"/>
              <a:t>Scrum guide list 5 events</a:t>
            </a:r>
          </a:p>
          <a:p>
            <a:pPr>
              <a:spcAft>
                <a:spcPts val="600"/>
              </a:spcAft>
              <a:buFont typeface="+mj-lt"/>
              <a:buAutoNum type="arabicPeriod"/>
            </a:pPr>
            <a:r>
              <a:rPr lang="en-US" sz="1800" dirty="0"/>
              <a:t>The Sprint</a:t>
            </a:r>
          </a:p>
          <a:p>
            <a:pPr>
              <a:spcAft>
                <a:spcPts val="600"/>
              </a:spcAft>
              <a:buFont typeface="+mj-lt"/>
              <a:buAutoNum type="arabicPeriod"/>
            </a:pPr>
            <a:r>
              <a:rPr lang="en-US" sz="1800" dirty="0"/>
              <a:t>Sprint Planning</a:t>
            </a:r>
          </a:p>
          <a:p>
            <a:pPr>
              <a:spcAft>
                <a:spcPts val="600"/>
              </a:spcAft>
              <a:buFont typeface="+mj-lt"/>
              <a:buAutoNum type="arabicPeriod"/>
            </a:pPr>
            <a:r>
              <a:rPr lang="en-US" sz="1800" dirty="0"/>
              <a:t>Daily Scrum</a:t>
            </a:r>
          </a:p>
          <a:p>
            <a:pPr>
              <a:spcAft>
                <a:spcPts val="600"/>
              </a:spcAft>
              <a:buFont typeface="+mj-lt"/>
              <a:buAutoNum type="arabicPeriod"/>
            </a:pPr>
            <a:r>
              <a:rPr lang="en-US" sz="1800" dirty="0"/>
              <a:t>Sprint Review</a:t>
            </a:r>
          </a:p>
          <a:p>
            <a:pPr>
              <a:spcAft>
                <a:spcPts val="600"/>
              </a:spcAft>
              <a:buFont typeface="+mj-lt"/>
              <a:buAutoNum type="arabicPeriod"/>
            </a:pPr>
            <a:r>
              <a:rPr lang="en-US" sz="1800" dirty="0"/>
              <a:t>Sprint Retrospective</a:t>
            </a:r>
          </a:p>
        </p:txBody>
      </p:sp>
      <p:sp>
        <p:nvSpPr>
          <p:cNvPr id="6" name="Text Placeholder 2">
            <a:extLst>
              <a:ext uri="{FF2B5EF4-FFF2-40B4-BE49-F238E27FC236}">
                <a16:creationId xmlns:a16="http://schemas.microsoft.com/office/drawing/2014/main" id="{E89D7158-0CE0-6247-B76B-BA2516A29E44}"/>
              </a:ext>
            </a:extLst>
          </p:cNvPr>
          <p:cNvSpPr txBox="1">
            <a:spLocks/>
          </p:cNvSpPr>
          <p:nvPr/>
        </p:nvSpPr>
        <p:spPr>
          <a:xfrm>
            <a:off x="566738" y="3439715"/>
            <a:ext cx="6005512" cy="194389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600"/>
              </a:spcAft>
              <a:buFont typeface="Arial"/>
              <a:buNone/>
            </a:pPr>
            <a:r>
              <a:rPr lang="en-US" sz="2400" dirty="0"/>
              <a:t>Most Scrum teams will also include a </a:t>
            </a:r>
            <a:r>
              <a:rPr lang="en-US" sz="2400" b="1" dirty="0"/>
              <a:t>6</a:t>
            </a:r>
            <a:r>
              <a:rPr lang="en-US" sz="2400" baseline="30000" dirty="0"/>
              <a:t>th</a:t>
            </a:r>
            <a:r>
              <a:rPr lang="en-US" sz="2400" dirty="0"/>
              <a:t> Event</a:t>
            </a:r>
          </a:p>
          <a:p>
            <a:pPr>
              <a:spcAft>
                <a:spcPts val="600"/>
              </a:spcAft>
            </a:pPr>
            <a:r>
              <a:rPr lang="en-US" sz="1600" dirty="0"/>
              <a:t>Backlog Refinement</a:t>
            </a:r>
          </a:p>
        </p:txBody>
      </p:sp>
    </p:spTree>
    <p:extLst>
      <p:ext uri="{BB962C8B-B14F-4D97-AF65-F5344CB8AC3E}">
        <p14:creationId xmlns:p14="http://schemas.microsoft.com/office/powerpoint/2010/main" val="406306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280726"/>
            <a:ext cx="10972800" cy="1143000"/>
          </a:xfrm>
        </p:spPr>
        <p:txBody>
          <a:bodyPr/>
          <a:lstStyle/>
          <a:p>
            <a:pPr>
              <a:spcAft>
                <a:spcPts val="600"/>
              </a:spcAft>
            </a:pPr>
            <a:r>
              <a:rPr lang="en-US" dirty="0">
                <a:solidFill>
                  <a:schemeClr val="tx1"/>
                </a:solidFill>
              </a:rPr>
              <a:t>Scrum Events</a:t>
            </a:r>
          </a:p>
        </p:txBody>
      </p:sp>
      <p:sp>
        <p:nvSpPr>
          <p:cNvPr id="4" name="TextBox 3">
            <a:extLst>
              <a:ext uri="{FF2B5EF4-FFF2-40B4-BE49-F238E27FC236}">
                <a16:creationId xmlns:a16="http://schemas.microsoft.com/office/drawing/2014/main" id="{3DACD617-EA52-5849-B3E6-DC69C8AA0B4A}"/>
              </a:ext>
            </a:extLst>
          </p:cNvPr>
          <p:cNvSpPr txBox="1"/>
          <p:nvPr/>
        </p:nvSpPr>
        <p:spPr>
          <a:xfrm>
            <a:off x="2960370" y="1371600"/>
            <a:ext cx="6858000" cy="369332"/>
          </a:xfrm>
          <a:prstGeom prst="rect">
            <a:avLst/>
          </a:prstGeom>
          <a:solidFill>
            <a:schemeClr val="accent5"/>
          </a:solidFill>
          <a:ln>
            <a:solidFill>
              <a:schemeClr val="tx1"/>
            </a:solidFill>
          </a:ln>
        </p:spPr>
        <p:txBody>
          <a:bodyPr wrap="square" rtlCol="0">
            <a:spAutoFit/>
          </a:bodyPr>
          <a:lstStyle/>
          <a:p>
            <a:pPr algn="ctr"/>
            <a:r>
              <a:rPr lang="en-US" b="1" dirty="0"/>
              <a:t>SCRUM EVENT TITLE</a:t>
            </a:r>
          </a:p>
        </p:txBody>
      </p:sp>
      <p:sp>
        <p:nvSpPr>
          <p:cNvPr id="5" name="TextBox 4">
            <a:extLst>
              <a:ext uri="{FF2B5EF4-FFF2-40B4-BE49-F238E27FC236}">
                <a16:creationId xmlns:a16="http://schemas.microsoft.com/office/drawing/2014/main" id="{225CEC18-94E1-C44D-A361-603DEA3F75D8}"/>
              </a:ext>
            </a:extLst>
          </p:cNvPr>
          <p:cNvSpPr txBox="1"/>
          <p:nvPr/>
        </p:nvSpPr>
        <p:spPr>
          <a:xfrm>
            <a:off x="6412230" y="2956977"/>
            <a:ext cx="3440430" cy="923330"/>
          </a:xfrm>
          <a:prstGeom prst="rect">
            <a:avLst/>
          </a:prstGeom>
          <a:solidFill>
            <a:schemeClr val="accent5"/>
          </a:solidFill>
          <a:ln>
            <a:solidFill>
              <a:schemeClr val="tx1"/>
            </a:solidFill>
          </a:ln>
        </p:spPr>
        <p:txBody>
          <a:bodyPr wrap="square" rtlCol="0">
            <a:spAutoFit/>
          </a:bodyPr>
          <a:lstStyle/>
          <a:p>
            <a:r>
              <a:rPr lang="en-US" u="sng" dirty="0"/>
              <a:t>Outputs</a:t>
            </a:r>
          </a:p>
          <a:p>
            <a:endParaRPr lang="en-US" u="sng" dirty="0"/>
          </a:p>
          <a:p>
            <a:endParaRPr lang="en-US" u="sng" dirty="0"/>
          </a:p>
        </p:txBody>
      </p:sp>
      <p:sp>
        <p:nvSpPr>
          <p:cNvPr id="6" name="TextBox 5">
            <a:extLst>
              <a:ext uri="{FF2B5EF4-FFF2-40B4-BE49-F238E27FC236}">
                <a16:creationId xmlns:a16="http://schemas.microsoft.com/office/drawing/2014/main" id="{96321F19-D82C-7A4B-A6A9-4B71D3C7CCFD}"/>
              </a:ext>
            </a:extLst>
          </p:cNvPr>
          <p:cNvSpPr txBox="1"/>
          <p:nvPr/>
        </p:nvSpPr>
        <p:spPr>
          <a:xfrm>
            <a:off x="2971800" y="1748790"/>
            <a:ext cx="6858000" cy="1200329"/>
          </a:xfrm>
          <a:prstGeom prst="rect">
            <a:avLst/>
          </a:prstGeom>
          <a:solidFill>
            <a:schemeClr val="accent5"/>
          </a:solidFill>
          <a:ln>
            <a:solidFill>
              <a:schemeClr val="tx1"/>
            </a:solidFill>
          </a:ln>
        </p:spPr>
        <p:txBody>
          <a:bodyPr wrap="square" rtlCol="0">
            <a:spAutoFit/>
          </a:bodyPr>
          <a:lstStyle/>
          <a:p>
            <a:pPr algn="ctr"/>
            <a:r>
              <a:rPr lang="en-US" u="sng" dirty="0"/>
              <a:t>Purpose</a:t>
            </a:r>
          </a:p>
          <a:p>
            <a:endParaRPr lang="en-US" dirty="0"/>
          </a:p>
          <a:p>
            <a:endParaRPr lang="en-US" dirty="0"/>
          </a:p>
          <a:p>
            <a:endParaRPr lang="en-US" dirty="0"/>
          </a:p>
        </p:txBody>
      </p:sp>
      <p:sp>
        <p:nvSpPr>
          <p:cNvPr id="8" name="TextBox 7">
            <a:extLst>
              <a:ext uri="{FF2B5EF4-FFF2-40B4-BE49-F238E27FC236}">
                <a16:creationId xmlns:a16="http://schemas.microsoft.com/office/drawing/2014/main" id="{E9BC07F4-37E8-E34D-A216-3BD8A0B98BAC}"/>
              </a:ext>
            </a:extLst>
          </p:cNvPr>
          <p:cNvSpPr txBox="1"/>
          <p:nvPr/>
        </p:nvSpPr>
        <p:spPr>
          <a:xfrm>
            <a:off x="2971800" y="2945547"/>
            <a:ext cx="3440430" cy="923330"/>
          </a:xfrm>
          <a:prstGeom prst="rect">
            <a:avLst/>
          </a:prstGeom>
          <a:solidFill>
            <a:schemeClr val="accent5"/>
          </a:solidFill>
          <a:ln>
            <a:solidFill>
              <a:schemeClr val="tx1"/>
            </a:solidFill>
          </a:ln>
        </p:spPr>
        <p:txBody>
          <a:bodyPr wrap="square" rtlCol="0">
            <a:spAutoFit/>
          </a:bodyPr>
          <a:lstStyle/>
          <a:p>
            <a:r>
              <a:rPr lang="en-US" u="sng" dirty="0"/>
              <a:t>Inputs</a:t>
            </a:r>
          </a:p>
          <a:p>
            <a:endParaRPr lang="en-US" u="sng" dirty="0"/>
          </a:p>
          <a:p>
            <a:endParaRPr lang="en-US" u="sng" dirty="0"/>
          </a:p>
        </p:txBody>
      </p:sp>
      <p:sp>
        <p:nvSpPr>
          <p:cNvPr id="9" name="TextBox 8">
            <a:extLst>
              <a:ext uri="{FF2B5EF4-FFF2-40B4-BE49-F238E27FC236}">
                <a16:creationId xmlns:a16="http://schemas.microsoft.com/office/drawing/2014/main" id="{DD34263E-948F-144E-A031-7AC1646A36B1}"/>
              </a:ext>
            </a:extLst>
          </p:cNvPr>
          <p:cNvSpPr txBox="1"/>
          <p:nvPr/>
        </p:nvSpPr>
        <p:spPr>
          <a:xfrm>
            <a:off x="2983230" y="3862091"/>
            <a:ext cx="6858000" cy="1200329"/>
          </a:xfrm>
          <a:prstGeom prst="rect">
            <a:avLst/>
          </a:prstGeom>
          <a:solidFill>
            <a:schemeClr val="accent5"/>
          </a:solidFill>
          <a:ln>
            <a:solidFill>
              <a:schemeClr val="tx1"/>
            </a:solidFill>
          </a:ln>
        </p:spPr>
        <p:txBody>
          <a:bodyPr wrap="square" rtlCol="0">
            <a:spAutoFit/>
          </a:bodyPr>
          <a:lstStyle/>
          <a:p>
            <a:pPr algn="ctr"/>
            <a:r>
              <a:rPr lang="en-US" u="sng" dirty="0"/>
              <a:t>Who Needs to Attend</a:t>
            </a:r>
          </a:p>
          <a:p>
            <a:endParaRPr lang="en-US" dirty="0"/>
          </a:p>
          <a:p>
            <a:endParaRPr lang="en-US" dirty="0"/>
          </a:p>
          <a:p>
            <a:endParaRPr lang="en-US" dirty="0"/>
          </a:p>
        </p:txBody>
      </p:sp>
      <p:sp>
        <p:nvSpPr>
          <p:cNvPr id="3" name="TextBox 2">
            <a:extLst>
              <a:ext uri="{FF2B5EF4-FFF2-40B4-BE49-F238E27FC236}">
                <a16:creationId xmlns:a16="http://schemas.microsoft.com/office/drawing/2014/main" id="{8D218DAE-4469-9743-B7D2-723A26338366}"/>
              </a:ext>
            </a:extLst>
          </p:cNvPr>
          <p:cNvSpPr txBox="1"/>
          <p:nvPr/>
        </p:nvSpPr>
        <p:spPr>
          <a:xfrm>
            <a:off x="445770" y="1556266"/>
            <a:ext cx="1908810" cy="3970318"/>
          </a:xfrm>
          <a:prstGeom prst="rect">
            <a:avLst/>
          </a:prstGeom>
          <a:noFill/>
        </p:spPr>
        <p:txBody>
          <a:bodyPr wrap="square" rtlCol="0">
            <a:spAutoFit/>
          </a:bodyPr>
          <a:lstStyle/>
          <a:p>
            <a:r>
              <a:rPr lang="en-US" dirty="0"/>
              <a:t>Using a flip chart, work with your team and reference the Scrum Guide to complete the following description of the SCRUM event you table is assigned.</a:t>
            </a:r>
          </a:p>
          <a:p>
            <a:endParaRPr lang="en-US" dirty="0"/>
          </a:p>
          <a:p>
            <a:r>
              <a:rPr lang="en-US" dirty="0"/>
              <a:t>Next we will do a gallery tour to fine tune each event.</a:t>
            </a:r>
          </a:p>
        </p:txBody>
      </p:sp>
    </p:spTree>
    <p:extLst>
      <p:ext uri="{BB962C8B-B14F-4D97-AF65-F5344CB8AC3E}">
        <p14:creationId xmlns:p14="http://schemas.microsoft.com/office/powerpoint/2010/main" val="379824441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Sprint Goal</a:t>
            </a:r>
          </a:p>
        </p:txBody>
      </p:sp>
      <p:sp>
        <p:nvSpPr>
          <p:cNvPr id="5" name="Content Placeholder 4"/>
          <p:cNvSpPr>
            <a:spLocks noGrp="1"/>
          </p:cNvSpPr>
          <p:nvPr>
            <p:ph type="body" sz="quarter" idx="10"/>
          </p:nvPr>
        </p:nvSpPr>
        <p:spPr>
          <a:xfrm>
            <a:off x="2120900" y="1244601"/>
            <a:ext cx="8255358" cy="4627563"/>
          </a:xfrm>
        </p:spPr>
        <p:txBody>
          <a:bodyPr/>
          <a:lstStyle/>
          <a:p>
            <a:pPr>
              <a:buFont typeface="Arial" pitchFamily="34" charset="0"/>
              <a:buChar char="•"/>
            </a:pPr>
            <a:r>
              <a:rPr lang="en-US" dirty="0"/>
              <a:t>High level statement about what product features the team will work build into the product</a:t>
            </a:r>
          </a:p>
          <a:p>
            <a:pPr>
              <a:buFont typeface="Arial" pitchFamily="34" charset="0"/>
              <a:buChar char="•"/>
            </a:pPr>
            <a:r>
              <a:rPr lang="en-US" u="sng" dirty="0"/>
              <a:t>Helps the team focus</a:t>
            </a:r>
          </a:p>
          <a:p>
            <a:pPr>
              <a:buFont typeface="Arial" pitchFamily="34" charset="0"/>
              <a:buChar char="•"/>
            </a:pPr>
            <a:r>
              <a:rPr lang="en-US" dirty="0"/>
              <a:t>Allows the PO and team to adjust stories as necessary</a:t>
            </a:r>
          </a:p>
          <a:p>
            <a:pPr>
              <a:buFont typeface="Arial" pitchFamily="34" charset="0"/>
              <a:buChar char="•"/>
            </a:pPr>
            <a:r>
              <a:rPr lang="en-US" dirty="0"/>
              <a:t>Makes it easier for stakeholders to understand what the team is doing</a:t>
            </a:r>
          </a:p>
          <a:p>
            <a:pPr>
              <a:buFont typeface="Arial" pitchFamily="34" charset="0"/>
              <a:buChar char="•"/>
            </a:pPr>
            <a:endParaRPr lang="en-US" dirty="0"/>
          </a:p>
        </p:txBody>
      </p:sp>
      <p:pic>
        <p:nvPicPr>
          <p:cNvPr id="4" name="Picture 3">
            <a:extLst>
              <a:ext uri="{FF2B5EF4-FFF2-40B4-BE49-F238E27FC236}">
                <a16:creationId xmlns:a16="http://schemas.microsoft.com/office/drawing/2014/main" id="{4DC91CBA-22DD-C748-ADE2-CA3092183AA4}"/>
              </a:ext>
            </a:extLst>
          </p:cNvPr>
          <p:cNvPicPr>
            <a:picLocks noChangeAspect="1"/>
          </p:cNvPicPr>
          <p:nvPr/>
        </p:nvPicPr>
        <p:blipFill>
          <a:blip r:embed="rId3"/>
          <a:stretch>
            <a:fillRect/>
          </a:stretch>
        </p:blipFill>
        <p:spPr>
          <a:xfrm>
            <a:off x="7700434" y="4104087"/>
            <a:ext cx="4257594" cy="2006600"/>
          </a:xfrm>
          <a:prstGeom prst="rect">
            <a:avLst/>
          </a:prstGeom>
        </p:spPr>
      </p:pic>
      <p:sp>
        <p:nvSpPr>
          <p:cNvPr id="3" name="TextBox 2">
            <a:extLst>
              <a:ext uri="{FF2B5EF4-FFF2-40B4-BE49-F238E27FC236}">
                <a16:creationId xmlns:a16="http://schemas.microsoft.com/office/drawing/2014/main" id="{C564D52C-BEA9-E149-A8FD-DED4155ABBF0}"/>
              </a:ext>
            </a:extLst>
          </p:cNvPr>
          <p:cNvSpPr txBox="1"/>
          <p:nvPr/>
        </p:nvSpPr>
        <p:spPr>
          <a:xfrm rot="1636193">
            <a:off x="9801485" y="3021717"/>
            <a:ext cx="2731316" cy="1200329"/>
          </a:xfrm>
          <a:prstGeom prst="rect">
            <a:avLst/>
          </a:prstGeom>
          <a:noFill/>
        </p:spPr>
        <p:txBody>
          <a:bodyPr wrap="square" rtlCol="0">
            <a:spAutoFit/>
          </a:bodyPr>
          <a:lstStyle/>
          <a:p>
            <a:pPr algn="ctr"/>
            <a:r>
              <a:rPr lang="en-US" sz="3600" b="1" dirty="0">
                <a:solidFill>
                  <a:srgbClr val="FF0000"/>
                </a:solidFill>
              </a:rPr>
              <a:t>THINK FEATURES</a:t>
            </a:r>
          </a:p>
        </p:txBody>
      </p:sp>
    </p:spTree>
    <p:extLst>
      <p:ext uri="{BB962C8B-B14F-4D97-AF65-F5344CB8AC3E}">
        <p14:creationId xmlns:p14="http://schemas.microsoft.com/office/powerpoint/2010/main" val="258094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vvyMgt" id="{ADFFF576-8A26-234F-BD8B-FE18FA275858}" vid="{30184B27-175F-F342-BF5B-BCAB1D2E20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SavvyMgt</Template>
  <TotalTime>22070</TotalTime>
  <Words>1518</Words>
  <Application>Microsoft Macintosh PowerPoint</Application>
  <PresentationFormat>Widescreen</PresentationFormat>
  <Paragraphs>282</Paragraphs>
  <Slides>30</Slides>
  <Notes>28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ＭＳ Ｐゴシック</vt:lpstr>
      <vt:lpstr>Arial</vt:lpstr>
      <vt:lpstr>Calibri</vt:lpstr>
      <vt:lpstr>Calibri Light</vt:lpstr>
      <vt:lpstr>Courier New</vt:lpstr>
      <vt:lpstr>Garamond</vt:lpstr>
      <vt:lpstr>Lucida Handwriting</vt:lpstr>
      <vt:lpstr>Rockwell</vt:lpstr>
      <vt:lpstr>Wingdings</vt:lpstr>
      <vt:lpstr>Office Theme</vt:lpstr>
      <vt:lpstr>SCRUM EVENTS AND ARTIFACTS</vt:lpstr>
      <vt:lpstr>FINAL</vt:lpstr>
      <vt:lpstr>PowerPoint Presentation</vt:lpstr>
      <vt:lpstr>PowerPoint Presentation</vt:lpstr>
      <vt:lpstr>PowerPoint Presentation</vt:lpstr>
      <vt:lpstr>PowerPoint Presentation</vt:lpstr>
      <vt:lpstr>PowerPoint Presentation</vt:lpstr>
      <vt:lpstr>Scrum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Exercise</vt:lpstr>
      <vt:lpstr>Time boxing</vt:lpstr>
      <vt:lpstr>PowerPoint Presentation</vt:lpstr>
      <vt:lpstr>PowerPoint Presentation</vt:lpstr>
      <vt:lpstr>PowerPoint Presentation</vt:lpstr>
      <vt:lpstr>PowerPoint Presentation</vt:lpstr>
      <vt:lpstr>Next Up….  Lego Serous Play Scaled Agile Final Preparation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O'Reilly</dc:creator>
  <cp:lastModifiedBy>Michael O'Reilly</cp:lastModifiedBy>
  <cp:revision>134</cp:revision>
  <dcterms:created xsi:type="dcterms:W3CDTF">2017-11-14T13:54:56Z</dcterms:created>
  <dcterms:modified xsi:type="dcterms:W3CDTF">2022-11-30T13:09:44Z</dcterms:modified>
</cp:coreProperties>
</file>